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65" r:id="rId3"/>
    <p:sldId id="259" r:id="rId4"/>
    <p:sldId id="263" r:id="rId5"/>
    <p:sldId id="264" r:id="rId6"/>
    <p:sldId id="282" r:id="rId7"/>
    <p:sldId id="277" r:id="rId8"/>
    <p:sldId id="278" r:id="rId9"/>
    <p:sldId id="281" r:id="rId10"/>
    <p:sldId id="262" r:id="rId11"/>
    <p:sldId id="270" r:id="rId12"/>
    <p:sldId id="268" r:id="rId13"/>
    <p:sldId id="271" r:id="rId14"/>
    <p:sldId id="273" r:id="rId15"/>
    <p:sldId id="274" r:id="rId16"/>
    <p:sldId id="275" r:id="rId17"/>
    <p:sldId id="276" r:id="rId18"/>
    <p:sldId id="266" r:id="rId19"/>
    <p:sldId id="279" r:id="rId2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9"/>
    <p:restoredTop sz="95153"/>
  </p:normalViewPr>
  <p:slideViewPr>
    <p:cSldViewPr snapToGrid="0" snapToObjects="1">
      <p:cViewPr varScale="1">
        <p:scale>
          <a:sx n="95" d="100"/>
          <a:sy n="95" d="100"/>
        </p:scale>
        <p:origin x="1576" y="1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C344AF-9718-6E4A-9D36-06A86F014420}"/>
              </a:ext>
            </a:extLst>
          </p:cNvPr>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5AAC474-DCF7-7B49-8BB3-D648064F161D}"/>
              </a:ext>
            </a:extLst>
          </p:cNvPr>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260AE5C6-49F0-824B-9BE1-AFB016B7D0E8}" type="datetimeFigureOut">
              <a:rPr lang="en-US" smtClean="0"/>
              <a:t>12/27/22</a:t>
            </a:fld>
            <a:endParaRPr lang="en-US"/>
          </a:p>
        </p:txBody>
      </p:sp>
      <p:sp>
        <p:nvSpPr>
          <p:cNvPr id="4" name="Slide Image Placeholder 3">
            <a:extLst>
              <a:ext uri="{FF2B5EF4-FFF2-40B4-BE49-F238E27FC236}">
                <a16:creationId xmlns:a16="http://schemas.microsoft.com/office/drawing/2014/main" id="{6B3CF2C2-ED77-A84E-B377-4FD453DF34E5}"/>
              </a:ext>
            </a:extLst>
          </p:cNvPr>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a:extLst>
              <a:ext uri="{FF2B5EF4-FFF2-40B4-BE49-F238E27FC236}">
                <a16:creationId xmlns:a16="http://schemas.microsoft.com/office/drawing/2014/main" id="{C8BE574E-5084-9A40-9E8B-2854EB53D8EF}"/>
              </a:ext>
            </a:extLst>
          </p:cNvPr>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9417C38C-0C4D-E740-8D37-2BC6AE661514}"/>
              </a:ext>
            </a:extLst>
          </p:cNvPr>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494D8C49-7ABD-6D4A-8AAF-9300708C88DF}"/>
              </a:ext>
            </a:extLst>
          </p:cNvPr>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F6F4A8AB-207C-6B44-B99A-C691F640C97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44450"/>
            <a:ext cx="6902449" cy="9364759"/>
          </a:xfrm>
        </p:spPr>
        <p:txBody>
          <a:bodyPr/>
          <a:lstStyle/>
          <a:p>
            <a:pPr marL="171450" indent="-171450" fontAlgn="base">
              <a:buFont typeface="Arial" charset="0"/>
              <a:buChar char="•"/>
            </a:pPr>
            <a:r>
              <a:rPr lang="en-US" sz="900" dirty="0"/>
              <a:t>Israel has not heard from God in decades. The priests are corrupt (Eli’s sons). The nearby nations threaten the land’s safety. Even Eli, the high priest and judge of Israel, is not faithfully serving God and the people. Israel needs more than a judge. Israel needs to hear from God again. Israel needs a prophet. </a:t>
            </a:r>
            <a:r>
              <a:rPr lang="en-US" sz="900" b="1" dirty="0"/>
              <a:t>So God gives them Samuel - judge and prophet. </a:t>
            </a:r>
          </a:p>
          <a:p>
            <a:pPr marL="171450" indent="-171450" fontAlgn="base">
              <a:buFont typeface="Arial" charset="0"/>
              <a:buChar char="•"/>
            </a:pPr>
            <a:r>
              <a:rPr lang="en-US" sz="900" b="1" dirty="0"/>
              <a:t>1 Samuel </a:t>
            </a:r>
            <a:r>
              <a:rPr lang="en-US" sz="900" dirty="0"/>
              <a:t>chronicles his own rise to prominence, Saul’s forty-year rule, and David’s time as the king in waiting.  Through the lives of these three men we learn about trust, obedience, and the necessity of taking God seriously.  </a:t>
            </a:r>
            <a:endParaRPr lang="en-US" sz="900" b="1" dirty="0"/>
          </a:p>
          <a:p>
            <a:pPr marL="171450" indent="-171450" fontAlgn="base">
              <a:buFont typeface="Arial" charset="0"/>
              <a:buChar char="•"/>
            </a:pPr>
            <a:r>
              <a:rPr lang="en-US" sz="900" dirty="0"/>
              <a:t>Samuel serves the people as a prophet and judge. He speaks the word of the Lord to the people, and teaches them how to live as the people of God. But when Samuel grows old and Israel’s enemies attack, the people demand that Samuel appoint a king. Samuel advises the people to trust in God and not in human leadership, but the people do not listen–they are determined to have a king rule over them and deliver them from the enemy. </a:t>
            </a:r>
            <a:r>
              <a:rPr lang="en-US" sz="900" b="1" dirty="0"/>
              <a:t>So God gives them Saul.</a:t>
            </a:r>
          </a:p>
          <a:p>
            <a:pPr marL="171450" indent="-171450" fontAlgn="base">
              <a:buFont typeface="Arial" charset="0"/>
              <a:buChar char="•"/>
            </a:pPr>
            <a:r>
              <a:rPr lang="en-US" sz="900" dirty="0"/>
              <a:t>Saul is a foolish, selfish, cowardly king. He ignores the word of the Lord and craves the approval of men. He disobeys God several times, oversteps his duties, and puts the people at odds with God and each other. King Saul does not keep the Law of Moses, and does not direct the Israelites to live as God’s holy people. </a:t>
            </a:r>
            <a:r>
              <a:rPr lang="en-US" sz="900" b="1" dirty="0"/>
              <a:t>So God gives them David.  </a:t>
            </a:r>
          </a:p>
          <a:p>
            <a:pPr marL="171450" indent="-171450" fontAlgn="base">
              <a:buFont typeface="Arial" charset="0"/>
              <a:buChar char="•"/>
            </a:pPr>
            <a:r>
              <a:rPr lang="en-US" sz="900" dirty="0"/>
              <a:t>David is a “man after [God’s] own heart” (1 Sa 13:14). He’s a skilled warrior, musician, and leader of men—a man who trusts in God and encourages his countrymen to act like God’s people. David’s famous defeat of Goliath makes him a popular, famous figure in Israel. Saul fears that David will seize his kingdom eventually, and spends the rest of his life hunting David down.</a:t>
            </a:r>
          </a:p>
          <a:p>
            <a:pPr marL="171450" indent="-171450" fontAlgn="base">
              <a:buFont typeface="Arial" charset="0"/>
              <a:buChar char="•"/>
            </a:pPr>
            <a:r>
              <a:rPr lang="en-US" sz="900" b="1" u="sng" dirty="0"/>
              <a:t>The books of 1 and 2 Samuel are really one story (one </a:t>
            </a:r>
            <a:r>
              <a:rPr lang="en-US" sz="900" dirty="0"/>
              <a:t>book), as were 1 and 2 Kings, and 1 and 2 Chronicles.  God finds a man after His own heart to lead His people. These two books were not originally divided, and so Second Samuel begins with David hearing the news of Saul’s death.</a:t>
            </a:r>
          </a:p>
          <a:p>
            <a:pPr marL="171450" indent="-171450" fontAlgn="base">
              <a:buFont typeface="Arial" charset="0"/>
              <a:buChar char="•"/>
            </a:pPr>
            <a:r>
              <a:rPr lang="en-US" sz="900" dirty="0"/>
              <a:t>The first book was probably written by </a:t>
            </a:r>
            <a:r>
              <a:rPr lang="en-US" sz="900" b="1" dirty="0"/>
              <a:t>Samuel</a:t>
            </a:r>
            <a:r>
              <a:rPr lang="en-US" sz="900" dirty="0"/>
              <a:t> up until </a:t>
            </a:r>
            <a:r>
              <a:rPr lang="en-US" sz="900" b="1" dirty="0"/>
              <a:t>1 Samuel</a:t>
            </a:r>
            <a:r>
              <a:rPr lang="en-US" sz="900" dirty="0"/>
              <a:t> 25, which notes the death of </a:t>
            </a:r>
            <a:r>
              <a:rPr lang="en-US" sz="900" b="1" dirty="0"/>
              <a:t>Samuel</a:t>
            </a:r>
            <a:r>
              <a:rPr lang="en-US" sz="900" dirty="0"/>
              <a:t>, and the remainder of 1 Samuel and all of 2 Samuel were likely written by the prophets Gad and Nathan (see 1 Chr. 29:29)</a:t>
            </a:r>
          </a:p>
          <a:p>
            <a:pPr marL="171450" indent="-171450" fontAlgn="base">
              <a:buFont typeface="Arial" charset="0"/>
              <a:buChar char="•"/>
            </a:pPr>
            <a:r>
              <a:rPr lang="en-US" sz="900" b="1" u="sng" dirty="0"/>
              <a:t>Quick outline of 1 Samuel</a:t>
            </a:r>
            <a:endParaRPr lang="en-US" sz="900" dirty="0"/>
          </a:p>
          <a:p>
            <a:pPr marL="628650" lvl="1" indent="-171450" fontAlgn="base">
              <a:buFont typeface="Arial" charset="0"/>
              <a:buChar char="•"/>
            </a:pPr>
            <a:r>
              <a:rPr lang="en-US" sz="900" dirty="0"/>
              <a:t>God raises up Samuel  as prophet and judge (Chapters 1-7).</a:t>
            </a:r>
          </a:p>
          <a:p>
            <a:pPr marL="628650" lvl="1" indent="-171450" fontAlgn="base">
              <a:buFont typeface="Arial" charset="0"/>
              <a:buChar char="•"/>
            </a:pPr>
            <a:r>
              <a:rPr lang="en-US" sz="900" dirty="0"/>
              <a:t>Israel demands a king: Saul (Chapters 8-15).</a:t>
            </a:r>
          </a:p>
          <a:p>
            <a:pPr marL="628650" lvl="1" indent="-171450" fontAlgn="base">
              <a:buFont typeface="Arial" charset="0"/>
              <a:buChar char="•"/>
            </a:pPr>
            <a:r>
              <a:rPr lang="en-US" sz="900" dirty="0"/>
              <a:t>God raises up David to be king of Israel (Chapters 16-20).</a:t>
            </a:r>
          </a:p>
          <a:p>
            <a:pPr marL="628650" lvl="1" indent="-171450" fontAlgn="base">
              <a:buFont typeface="Arial" charset="0"/>
              <a:buChar char="•"/>
            </a:pPr>
            <a:r>
              <a:rPr lang="en-US" sz="900" dirty="0"/>
              <a:t>Saul hunts David out of jealousy.  Saul dies.   (Chapter 21-31).</a:t>
            </a:r>
          </a:p>
          <a:p>
            <a:r>
              <a:rPr lang="en-US" sz="900" dirty="0"/>
              <a:t>I.  </a:t>
            </a:r>
            <a:r>
              <a:rPr lang="en-US" sz="900" b="1" dirty="0"/>
              <a:t>SAMUEL: God’s prophet, priest, and judge,</a:t>
            </a:r>
            <a:r>
              <a:rPr lang="en-US" sz="900" dirty="0"/>
              <a:t> Chapters 1-8</a:t>
            </a:r>
          </a:p>
          <a:p>
            <a:r>
              <a:rPr lang="en-US" sz="900" b="1" dirty="0"/>
              <a:t>     A. Birth of Samuel,</a:t>
            </a:r>
            <a:r>
              <a:rPr lang="en-US" sz="900" dirty="0"/>
              <a:t> Chapters 1-2</a:t>
            </a:r>
          </a:p>
          <a:p>
            <a:r>
              <a:rPr lang="en-US" sz="900" b="1" dirty="0"/>
              <a:t>          1.</a:t>
            </a:r>
            <a:r>
              <a:rPr lang="en-US" sz="900" dirty="0"/>
              <a:t> Hannah’s prayer and answer, Samuel’s birth, Chapter 1</a:t>
            </a:r>
          </a:p>
          <a:p>
            <a:r>
              <a:rPr lang="en-US" sz="900" b="1" dirty="0"/>
              <a:t>          2.</a:t>
            </a:r>
            <a:r>
              <a:rPr lang="en-US" sz="900" dirty="0"/>
              <a:t> Hannah’s prophetic prayer; boy Samuel in temple, Eli’s worthless sons, Chapter 2</a:t>
            </a:r>
          </a:p>
          <a:p>
            <a:r>
              <a:rPr lang="en-US" sz="900" b="1" dirty="0"/>
              <a:t>     B. Call of Samuel in service to Eli,</a:t>
            </a:r>
            <a:r>
              <a:rPr lang="en-US" sz="900" dirty="0"/>
              <a:t> Chapter 3</a:t>
            </a:r>
          </a:p>
          <a:p>
            <a:r>
              <a:rPr lang="en-US" sz="900" b="1" dirty="0"/>
              <a:t>     C. Last judge and first prophet (prophetic office),</a:t>
            </a:r>
            <a:r>
              <a:rPr lang="en-US" sz="900" dirty="0"/>
              <a:t> Chapters 4-8</a:t>
            </a:r>
          </a:p>
          <a:p>
            <a:r>
              <a:rPr lang="en-US" sz="900" b="1" dirty="0"/>
              <a:t>          1.</a:t>
            </a:r>
            <a:r>
              <a:rPr lang="en-US" sz="900" dirty="0"/>
              <a:t> Ark captured by Philistines; Word of God to Samuel fulfilled; Eli dies and his sons slain, Chapter 4</a:t>
            </a:r>
          </a:p>
          <a:p>
            <a:r>
              <a:rPr lang="en-US" sz="900" b="1" dirty="0"/>
              <a:t>          2.</a:t>
            </a:r>
            <a:r>
              <a:rPr lang="en-US" sz="900" dirty="0"/>
              <a:t> God judged Philistines because of the ark; ark returned to </a:t>
            </a:r>
            <a:r>
              <a:rPr lang="en-US" sz="900" dirty="0" err="1"/>
              <a:t>Bethshemesh</a:t>
            </a:r>
            <a:r>
              <a:rPr lang="en-US" sz="900" dirty="0"/>
              <a:t>, Chapters 5-6</a:t>
            </a:r>
          </a:p>
          <a:p>
            <a:r>
              <a:rPr lang="en-US" sz="900" b="1" dirty="0"/>
              <a:t>          3.</a:t>
            </a:r>
            <a:r>
              <a:rPr lang="en-US" sz="900" dirty="0"/>
              <a:t> Samuel leads in revival (put away idols and turn to Jehovah); victory at Ebenezer, Chapter 7</a:t>
            </a:r>
          </a:p>
          <a:p>
            <a:r>
              <a:rPr lang="en-US" sz="900" b="1" dirty="0"/>
              <a:t>          4.</a:t>
            </a:r>
            <a:r>
              <a:rPr lang="en-US" sz="900" dirty="0"/>
              <a:t> Israel rejects God and demands a king; Samuel warns nation but promises a king, Chapter 8</a:t>
            </a:r>
          </a:p>
          <a:p>
            <a:r>
              <a:rPr lang="en-US" sz="900" b="1" dirty="0"/>
              <a:t>II. SAUL: Satan’s man,</a:t>
            </a:r>
            <a:r>
              <a:rPr lang="en-US" sz="900" dirty="0"/>
              <a:t> Chapters 9-15</a:t>
            </a:r>
          </a:p>
          <a:p>
            <a:r>
              <a:rPr lang="en-US" sz="900" b="1" dirty="0"/>
              <a:t>     A. Saul received,</a:t>
            </a:r>
            <a:r>
              <a:rPr lang="en-US" sz="900" dirty="0"/>
              <a:t> Chapters 9-10</a:t>
            </a:r>
          </a:p>
          <a:p>
            <a:r>
              <a:rPr lang="en-US" sz="900" b="1" dirty="0"/>
              <a:t>          1.</a:t>
            </a:r>
            <a:r>
              <a:rPr lang="en-US" sz="900" dirty="0"/>
              <a:t> Saul chosen as king, Chapter 9</a:t>
            </a:r>
          </a:p>
          <a:p>
            <a:r>
              <a:rPr lang="en-US" sz="900" b="1" dirty="0"/>
              <a:t>          2.</a:t>
            </a:r>
            <a:r>
              <a:rPr lang="en-US" sz="900" dirty="0"/>
              <a:t> Saul anointed as king, Chapter 10</a:t>
            </a:r>
          </a:p>
          <a:p>
            <a:r>
              <a:rPr lang="en-US" sz="900" b="1" dirty="0"/>
              <a:t>     B. Saul reigning,</a:t>
            </a:r>
            <a:r>
              <a:rPr lang="en-US" sz="900" dirty="0"/>
              <a:t>  Chapters 11-12</a:t>
            </a:r>
          </a:p>
          <a:p>
            <a:r>
              <a:rPr lang="en-US" sz="900" b="1" dirty="0"/>
              <a:t>         1.</a:t>
            </a:r>
            <a:r>
              <a:rPr lang="en-US" sz="900" dirty="0"/>
              <a:t> Saul’s victory over Ammonites, Chapter 11</a:t>
            </a:r>
          </a:p>
          <a:p>
            <a:r>
              <a:rPr lang="en-US" sz="900" b="1" dirty="0"/>
              <a:t>         2.</a:t>
            </a:r>
            <a:r>
              <a:rPr lang="en-US" sz="900" dirty="0"/>
              <a:t> Transfer of authority from Samuel to Saul, Chapter 12</a:t>
            </a:r>
          </a:p>
          <a:p>
            <a:r>
              <a:rPr lang="en-US" sz="900" b="1" dirty="0"/>
              <a:t>     C. Saul rejected,</a:t>
            </a:r>
            <a:r>
              <a:rPr lang="en-US" sz="900" dirty="0"/>
              <a:t> Chapters 13-15</a:t>
            </a:r>
          </a:p>
          <a:p>
            <a:r>
              <a:rPr lang="en-US" sz="900" b="1" dirty="0"/>
              <a:t>         1.</a:t>
            </a:r>
            <a:r>
              <a:rPr lang="en-US" sz="900" dirty="0"/>
              <a:t> Saul’s rebellion against God, Chapter 13</a:t>
            </a:r>
          </a:p>
          <a:p>
            <a:r>
              <a:rPr lang="en-US" sz="900" b="1" dirty="0"/>
              <a:t>         2.</a:t>
            </a:r>
            <a:r>
              <a:rPr lang="en-US" sz="900" dirty="0"/>
              <a:t> Jonathan responsible for victory over Philistines; Saul took credit, Chapter 14</a:t>
            </a:r>
          </a:p>
          <a:p>
            <a:r>
              <a:rPr lang="en-US" sz="900" b="1" dirty="0"/>
              <a:t>         3.</a:t>
            </a:r>
            <a:r>
              <a:rPr lang="en-US" sz="900" dirty="0"/>
              <a:t> Saul’s glaring rebellion and disobedience regarding </a:t>
            </a:r>
            <a:r>
              <a:rPr lang="en-US" sz="900" dirty="0" err="1"/>
              <a:t>Agag</a:t>
            </a:r>
            <a:r>
              <a:rPr lang="en-US" sz="900" dirty="0"/>
              <a:t>, Chapter 15</a:t>
            </a:r>
          </a:p>
          <a:p>
            <a:r>
              <a:rPr lang="en-US" sz="900" b="1" dirty="0"/>
              <a:t>III. DAVID: God’s man, and SAUL: Satan’s man,</a:t>
            </a:r>
            <a:r>
              <a:rPr lang="en-US" sz="900" dirty="0"/>
              <a:t> Chapters 16-31</a:t>
            </a:r>
          </a:p>
          <a:p>
            <a:r>
              <a:rPr lang="en-US" sz="900" b="1" dirty="0"/>
              <a:t>     A. David anointed,</a:t>
            </a:r>
            <a:r>
              <a:rPr lang="en-US" sz="900" dirty="0"/>
              <a:t> Chapter 16</a:t>
            </a:r>
          </a:p>
          <a:p>
            <a:r>
              <a:rPr lang="en-US" sz="900" b="1" dirty="0"/>
              <a:t>     B. David trained,</a:t>
            </a:r>
            <a:r>
              <a:rPr lang="en-US" sz="900" dirty="0"/>
              <a:t> Chapters 17-18</a:t>
            </a:r>
          </a:p>
          <a:p>
            <a:r>
              <a:rPr lang="en-US" sz="900" b="1" dirty="0"/>
              <a:t>         1.</a:t>
            </a:r>
            <a:r>
              <a:rPr lang="en-US" sz="900" dirty="0"/>
              <a:t> David slays Goliath, giant of Gath, Chapter 17</a:t>
            </a:r>
          </a:p>
          <a:p>
            <a:r>
              <a:rPr lang="en-US" sz="900" b="1" dirty="0"/>
              <a:t>         2.</a:t>
            </a:r>
            <a:r>
              <a:rPr lang="en-US" sz="900" dirty="0"/>
              <a:t> Jonathan and David make covenant; Saul gives daughter Michal to David, Chapter 18</a:t>
            </a:r>
          </a:p>
          <a:p>
            <a:r>
              <a:rPr lang="en-US" sz="900" b="1" dirty="0"/>
              <a:t>     C. David disciplined,</a:t>
            </a:r>
            <a:r>
              <a:rPr lang="en-US" sz="900" dirty="0"/>
              <a:t> Chapters 19-30</a:t>
            </a:r>
          </a:p>
          <a:p>
            <a:r>
              <a:rPr lang="en-US" sz="900" b="1" dirty="0"/>
              <a:t>         1.</a:t>
            </a:r>
            <a:r>
              <a:rPr lang="en-US" sz="900" dirty="0"/>
              <a:t> Saul attempts to kill David again, Chapter 19</a:t>
            </a:r>
          </a:p>
          <a:p>
            <a:r>
              <a:rPr lang="en-US" sz="900" b="1" dirty="0"/>
              <a:t>         2.</a:t>
            </a:r>
            <a:r>
              <a:rPr lang="en-US" sz="900" dirty="0"/>
              <a:t> Jonathan helps David escape, Chapter 20</a:t>
            </a:r>
          </a:p>
          <a:p>
            <a:r>
              <a:rPr lang="en-US" sz="900" b="1" dirty="0"/>
              <a:t>         3.</a:t>
            </a:r>
            <a:r>
              <a:rPr lang="en-US" sz="900" dirty="0"/>
              <a:t> David escapes to Nob and Gath, Chapter 21</a:t>
            </a:r>
          </a:p>
          <a:p>
            <a:r>
              <a:rPr lang="en-US" sz="900" b="1" dirty="0"/>
              <a:t>         4.</a:t>
            </a:r>
            <a:r>
              <a:rPr lang="en-US" sz="900" dirty="0"/>
              <a:t> David gathers his men; Saul slays priests of God, Chapter 22</a:t>
            </a:r>
          </a:p>
          <a:p>
            <a:r>
              <a:rPr lang="en-US" sz="900" b="1" dirty="0"/>
              <a:t>         5.</a:t>
            </a:r>
            <a:r>
              <a:rPr lang="en-US" sz="900" dirty="0"/>
              <a:t> David fights Philistines; Saul pursues David; Jonathan and David make covenant, Chapter 23</a:t>
            </a:r>
          </a:p>
          <a:p>
            <a:r>
              <a:rPr lang="en-US" sz="900" b="1" dirty="0"/>
              <a:t>         6.</a:t>
            </a:r>
            <a:r>
              <a:rPr lang="en-US" sz="900" dirty="0"/>
              <a:t> David spares Saul’s life at En-</a:t>
            </a:r>
            <a:r>
              <a:rPr lang="en-US" sz="900" dirty="0" err="1"/>
              <a:t>gedi</a:t>
            </a:r>
            <a:r>
              <a:rPr lang="en-US" sz="900" dirty="0"/>
              <a:t>, Chapter 24</a:t>
            </a:r>
          </a:p>
          <a:p>
            <a:r>
              <a:rPr lang="en-US" sz="900" b="1" dirty="0"/>
              <a:t>         7.</a:t>
            </a:r>
            <a:r>
              <a:rPr lang="en-US" sz="900" dirty="0"/>
              <a:t> Samuel dies; David and Abigail, Chapter 25</a:t>
            </a:r>
          </a:p>
          <a:p>
            <a:r>
              <a:rPr lang="en-US" sz="900" b="1" dirty="0"/>
              <a:t>         8.</a:t>
            </a:r>
            <a:r>
              <a:rPr lang="en-US" sz="900" dirty="0"/>
              <a:t> David again spares Saul’s life in wilderness of </a:t>
            </a:r>
            <a:r>
              <a:rPr lang="en-US" sz="900" dirty="0" err="1"/>
              <a:t>Ziph</a:t>
            </a:r>
            <a:r>
              <a:rPr lang="en-US" sz="900" dirty="0"/>
              <a:t>, Chapter 26</a:t>
            </a:r>
          </a:p>
          <a:p>
            <a:r>
              <a:rPr lang="en-US" sz="900" b="1" dirty="0"/>
              <a:t>         9.</a:t>
            </a:r>
            <a:r>
              <a:rPr lang="en-US" sz="900" dirty="0"/>
              <a:t> David retreats to land of Philistia (</a:t>
            </a:r>
            <a:r>
              <a:rPr lang="en-US" sz="900" dirty="0" err="1"/>
              <a:t>Ziklag</a:t>
            </a:r>
            <a:r>
              <a:rPr lang="en-US" sz="900" dirty="0"/>
              <a:t>), Chapter 27</a:t>
            </a:r>
          </a:p>
          <a:p>
            <a:r>
              <a:rPr lang="en-US" sz="900" b="1" dirty="0"/>
              <a:t>        10.</a:t>
            </a:r>
            <a:r>
              <a:rPr lang="en-US" sz="900" dirty="0"/>
              <a:t> Saul goes to witch of Endor, Chapter 28.  Note: See 15:23: “For rebellion is as the </a:t>
            </a:r>
            <a:r>
              <a:rPr lang="en-US" sz="900" b="1" i="1" dirty="0"/>
              <a:t>sin of divination</a:t>
            </a:r>
            <a:r>
              <a:rPr lang="en-US" sz="900" dirty="0"/>
              <a:t>, and presumption is as iniquity </a:t>
            </a:r>
            <a:br>
              <a:rPr lang="en-US" sz="900" dirty="0"/>
            </a:br>
            <a:r>
              <a:rPr lang="en-US" sz="900" dirty="0"/>
              <a:t>               and idolatry.  Because you have rejected the word of the Lord, he has also rejected you from being king.” Saul sinned by going to the </a:t>
            </a:r>
            <a:br>
              <a:rPr lang="en-US" sz="900" dirty="0"/>
            </a:br>
            <a:r>
              <a:rPr lang="en-US" sz="900" dirty="0"/>
              <a:t>               witch (divination).  See Isa. 8:19; Deut. 18:10-12</a:t>
            </a:r>
          </a:p>
          <a:p>
            <a:r>
              <a:rPr lang="en-US" sz="900" b="1" dirty="0"/>
              <a:t>        11.</a:t>
            </a:r>
            <a:r>
              <a:rPr lang="en-US" sz="900" dirty="0"/>
              <a:t> Philistines do not trust David in battle, Chapter 29</a:t>
            </a:r>
          </a:p>
          <a:p>
            <a:r>
              <a:rPr lang="en-US" sz="900" b="1" dirty="0"/>
              <a:t>        12.</a:t>
            </a:r>
            <a:r>
              <a:rPr lang="en-US" sz="900" dirty="0"/>
              <a:t> David fights Amalekites because of destruction of </a:t>
            </a:r>
            <a:r>
              <a:rPr lang="en-US" sz="900" dirty="0" err="1"/>
              <a:t>Ziklag</a:t>
            </a:r>
            <a:r>
              <a:rPr lang="en-US" sz="900" dirty="0"/>
              <a:t>, Chapter 30</a:t>
            </a:r>
          </a:p>
          <a:p>
            <a:r>
              <a:rPr lang="en-US" sz="900" b="1" dirty="0"/>
              <a:t>   D. Saul, mortally wounded in battle, commits suicide,</a:t>
            </a:r>
            <a:r>
              <a:rPr lang="en-US" sz="900" dirty="0"/>
              <a:t> Chapter 31</a:t>
            </a:r>
          </a:p>
          <a:p>
            <a:pPr fontAlgn="base"/>
            <a:endParaRPr lang="en-US" sz="900" dirty="0"/>
          </a:p>
          <a:p>
            <a:endParaRPr lang="en-US" sz="900" dirty="0"/>
          </a:p>
        </p:txBody>
      </p:sp>
      <p:sp>
        <p:nvSpPr>
          <p:cNvPr id="4" name="Slide Number Placeholder 3"/>
          <p:cNvSpPr>
            <a:spLocks noGrp="1"/>
          </p:cNvSpPr>
          <p:nvPr>
            <p:ph type="sldNum" sz="quarter" idx="10"/>
          </p:nvPr>
        </p:nvSpPr>
        <p:spPr/>
        <p:txBody>
          <a:bodyPr/>
          <a:lstStyle/>
          <a:p>
            <a:fld id="{DA91C17C-C574-5A4E-8C31-A3BBF30A1AB0}" type="slidenum">
              <a:rPr lang="en-US" smtClean="0"/>
              <a:t>1</a:t>
            </a:fld>
            <a:endParaRPr lang="en-US"/>
          </a:p>
        </p:txBody>
      </p:sp>
    </p:spTree>
    <p:extLst>
      <p:ext uri="{BB962C8B-B14F-4D97-AF65-F5344CB8AC3E}">
        <p14:creationId xmlns:p14="http://schemas.microsoft.com/office/powerpoint/2010/main" val="1150292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91C17C-C574-5A4E-8C31-A3BBF30A1AB0}" type="slidenum">
              <a:rPr lang="en-US" smtClean="0"/>
              <a:t>18</a:t>
            </a:fld>
            <a:endParaRPr lang="en-US" dirty="0"/>
          </a:p>
        </p:txBody>
      </p:sp>
    </p:spTree>
    <p:extLst>
      <p:ext uri="{BB962C8B-B14F-4D97-AF65-F5344CB8AC3E}">
        <p14:creationId xmlns:p14="http://schemas.microsoft.com/office/powerpoint/2010/main" val="407132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3088" y="107950"/>
            <a:ext cx="6010275" cy="4508500"/>
          </a:xfrm>
        </p:spPr>
      </p:sp>
      <p:sp>
        <p:nvSpPr>
          <p:cNvPr id="3" name="Notes Placeholder 2"/>
          <p:cNvSpPr>
            <a:spLocks noGrp="1"/>
          </p:cNvSpPr>
          <p:nvPr>
            <p:ph type="body" idx="1"/>
          </p:nvPr>
        </p:nvSpPr>
        <p:spPr>
          <a:xfrm>
            <a:off x="242093" y="4650961"/>
            <a:ext cx="6672263" cy="4724400"/>
          </a:xfrm>
        </p:spPr>
        <p:txBody>
          <a:bodyPr/>
          <a:lstStyle/>
          <a:p>
            <a:r>
              <a:rPr lang="en-US" sz="950" dirty="0">
                <a:ea typeface="Arial Narrow" charset="0"/>
                <a:cs typeface="Arial Narrow" charset="0"/>
              </a:rPr>
              <a:t>In</a:t>
            </a:r>
            <a:r>
              <a:rPr lang="en-US" sz="950" baseline="0" dirty="0">
                <a:ea typeface="Arial Narrow" charset="0"/>
                <a:cs typeface="Arial Narrow" charset="0"/>
              </a:rPr>
              <a:t> this Book we go from the judgeship (</a:t>
            </a:r>
            <a:r>
              <a:rPr lang="en-US" sz="950" b="1" baseline="0" dirty="0">
                <a:ea typeface="Arial Narrow" charset="0"/>
                <a:cs typeface="Arial Narrow" charset="0"/>
              </a:rPr>
              <a:t>Samuel</a:t>
            </a:r>
            <a:r>
              <a:rPr lang="en-US" sz="950" baseline="0" dirty="0">
                <a:ea typeface="Arial Narrow" charset="0"/>
                <a:cs typeface="Arial Narrow" charset="0"/>
              </a:rPr>
              <a:t>) to a king (</a:t>
            </a:r>
            <a:r>
              <a:rPr lang="en-US" sz="950" b="1" baseline="0" dirty="0">
                <a:ea typeface="Arial Narrow" charset="0"/>
                <a:cs typeface="Arial Narrow" charset="0"/>
              </a:rPr>
              <a:t>Saul</a:t>
            </a:r>
            <a:r>
              <a:rPr lang="en-US" sz="950" baseline="0" dirty="0">
                <a:ea typeface="Arial Narrow" charset="0"/>
                <a:cs typeface="Arial Narrow" charset="0"/>
              </a:rPr>
              <a:t>).  In the first section (1-12) Samuel is depicted as an excellent leader (judge) and the people prospered under his leadership.  In the second section Saul is shown to be an insecure leader and the people would rue the day he was he was appointed as king.  The poor character of Saul results in tragic times for the people of God (8:10-18).  As a prophet and judge, Samuel is a key transitional character who anointed kings while speaking God’s word about a nation in the throws of disobedience.  His name means, “heard by God” and that is what happened with his mother as she dedicates him to life-long service through </a:t>
            </a:r>
            <a:r>
              <a:rPr lang="en-US" sz="950" b="1" baseline="0" dirty="0">
                <a:ea typeface="Arial Narrow" charset="0"/>
                <a:cs typeface="Arial Narrow" charset="0"/>
              </a:rPr>
              <a:t>Eli</a:t>
            </a:r>
            <a:r>
              <a:rPr lang="en-US" sz="950" baseline="0" dirty="0">
                <a:ea typeface="Arial Narrow" charset="0"/>
                <a:cs typeface="Arial Narrow" charset="0"/>
              </a:rPr>
              <a:t>.  A high priest, Eli had two “worthless sons” and are said to have defiled the temple by “laying with women who assembled at the door of the tabernacle” (2:12, 22).  They had sorry reputations and ruined Eli’s otherwise holy life.  Sadly, he was passive about his parental responsibilities and apparently did nothing to dissuade them from their unholy practices.  While God marked Eli’s family for judgment,  Samuel gained His favor.  After giving birth to Samuel, </a:t>
            </a:r>
            <a:r>
              <a:rPr lang="en-US" sz="950" b="1" baseline="0" dirty="0">
                <a:ea typeface="Arial Narrow" charset="0"/>
                <a:cs typeface="Arial Narrow" charset="0"/>
              </a:rPr>
              <a:t>Hannah</a:t>
            </a:r>
            <a:r>
              <a:rPr lang="en-US" sz="950" baseline="0" dirty="0">
                <a:ea typeface="Arial Narrow" charset="0"/>
                <a:cs typeface="Arial Narrow" charset="0"/>
              </a:rPr>
              <a:t> was blessed with five more children.  Samuel was confirmed by God as a prophet (3:19-21) and he faithfully spoke God’s word.  On one instance, Israel’s disobedience leads to the loss of 4000 men and the Ark of the Covenant to the Philistines (4).  Upon learning of</a:t>
            </a:r>
            <a:r>
              <a:rPr lang="en-US" sz="950" dirty="0">
                <a:ea typeface="Arial Narrow" charset="0"/>
                <a:cs typeface="Arial Narrow" charset="0"/>
              </a:rPr>
              <a:t> </a:t>
            </a:r>
            <a:r>
              <a:rPr lang="en-US" sz="950" baseline="0" dirty="0">
                <a:ea typeface="Arial Narrow" charset="0"/>
                <a:cs typeface="Arial Narrow" charset="0"/>
              </a:rPr>
              <a:t>the loss </a:t>
            </a:r>
            <a:r>
              <a:rPr lang="en-US" sz="950" baseline="0">
                <a:ea typeface="Arial Narrow" charset="0"/>
                <a:cs typeface="Arial Narrow" charset="0"/>
              </a:rPr>
              <a:t>of the Ark</a:t>
            </a:r>
            <a:r>
              <a:rPr lang="en-US" sz="950" baseline="0" dirty="0">
                <a:ea typeface="Arial Narrow" charset="0"/>
                <a:cs typeface="Arial Narrow" charset="0"/>
              </a:rPr>
              <a:t>, Eli falls and breaks his neck (4:18).  Samuel appeals to God and the Philistines are stricken with tumors and the Ark is finally returned and the Philistines are defeated by Israel (5:12; 7:1-3, 11-13).  As Samuel grew older he knew it was time to pass on the mantle of leadership to his sons.  Unfortunately, as judges they had were known to have taken bribes  causing justice to unravel instead of being upheld (8:1-5).  Wanting nothing to do with these two sons, and despite warnings from Samuel, the people demanded a king.  Saul is introduced to us in chapter 9 as a striking Benjamite (9:1-2) and God instructs Samuel to give them Saul as their new leader (9:16-17, 11-15).  He becomes the people’s choice as king after he frees Jabesh-gilead and defeats the Amorites in battle (11:10-11).  The period of judges ends with Samuel’s warnings in chapter 12 (vv. 23-25).  In chapters 13-16 Saul is depicted as impatient, rash, disobedient, insane, jealous, and murderous (13:8-9; 14:17-20; 18:7-8; 15:19-23).  Saul’s apostasy led to depression, personal despair, and finally to suicide (assisted).  Demonstrating his digression, he looks to the </a:t>
            </a:r>
            <a:r>
              <a:rPr lang="en-US" sz="950" b="1" baseline="0" dirty="0">
                <a:solidFill>
                  <a:schemeClr val="tx1"/>
                </a:solidFill>
                <a:ea typeface="Arial Narrow" charset="0"/>
                <a:cs typeface="Arial Narrow" charset="0"/>
              </a:rPr>
              <a:t>witch of Endor</a:t>
            </a:r>
            <a:r>
              <a:rPr lang="en-US" sz="950" baseline="0" dirty="0">
                <a:solidFill>
                  <a:schemeClr val="tx1"/>
                </a:solidFill>
                <a:ea typeface="Arial Narrow" charset="0"/>
                <a:cs typeface="Arial Narrow" charset="0"/>
              </a:rPr>
              <a:t> </a:t>
            </a:r>
            <a:r>
              <a:rPr lang="en-US" sz="950" baseline="0" dirty="0">
                <a:ea typeface="Arial Narrow" charset="0"/>
                <a:cs typeface="Arial Narrow" charset="0"/>
              </a:rPr>
              <a:t>to help him connect with Samuel, an act forbidden in Israel ( 1 Chr. 10:13-14; Ex. 22:18, 54-57).  Saul and his three friends (including David’s friend, Jonathan) were later killed in battle (31:6).  </a:t>
            </a:r>
          </a:p>
          <a:p>
            <a:br>
              <a:rPr lang="en-US" sz="950" baseline="0" dirty="0">
                <a:ea typeface="Arial Narrow" charset="0"/>
                <a:cs typeface="Arial Narrow" charset="0"/>
              </a:rPr>
            </a:br>
            <a:r>
              <a:rPr lang="en-US" sz="950" baseline="0" dirty="0">
                <a:ea typeface="Arial Narrow" charset="0"/>
                <a:cs typeface="Arial Narrow" charset="0"/>
              </a:rPr>
              <a:t>Application: </a:t>
            </a:r>
          </a:p>
          <a:p>
            <a:pPr marL="685800" lvl="1" indent="-228600">
              <a:buFont typeface="+mj-lt"/>
              <a:buAutoNum type="arabicPeriod"/>
            </a:pPr>
            <a:r>
              <a:rPr lang="en-US" sz="950" baseline="0" dirty="0">
                <a:ea typeface="Arial Narrow" charset="0"/>
                <a:cs typeface="Arial Narrow" charset="0"/>
              </a:rPr>
              <a:t>Obedience matters: it is better than sacrifice.  God wants what He wants; we would do good to learn that (15:22)</a:t>
            </a:r>
          </a:p>
          <a:p>
            <a:pPr marL="685800" lvl="1" indent="-228600">
              <a:buFont typeface="+mj-lt"/>
              <a:buAutoNum type="arabicPeriod"/>
            </a:pPr>
            <a:r>
              <a:rPr lang="en-US" sz="950" baseline="0" dirty="0">
                <a:ea typeface="Arial Narrow" charset="0"/>
                <a:cs typeface="Arial Narrow" charset="0"/>
              </a:rPr>
              <a:t>Character matters: God is concerned about the inward man, not the outward (1 Sa. 16:7; 2 Pe. 3:3; Isa. 53:2).  </a:t>
            </a:r>
          </a:p>
          <a:p>
            <a:pPr marL="685800" lvl="1" indent="-228600">
              <a:buFont typeface="+mj-lt"/>
              <a:buAutoNum type="arabicPeriod"/>
            </a:pPr>
            <a:r>
              <a:rPr lang="en-US" sz="950" baseline="0" dirty="0">
                <a:ea typeface="Arial Narrow" charset="0"/>
                <a:cs typeface="Arial Narrow" charset="0"/>
              </a:rPr>
              <a:t>Daddy’s matter: Neglecting discipline will ruin our children (Eli, Samuel, David - all blew it).  </a:t>
            </a:r>
          </a:p>
          <a:p>
            <a:pPr marL="685800" lvl="1" indent="-228600">
              <a:buFont typeface="+mj-lt"/>
              <a:buAutoNum type="arabicPeriod"/>
            </a:pPr>
            <a:r>
              <a:rPr lang="en-US" sz="950" baseline="0" dirty="0">
                <a:ea typeface="Arial Narrow" charset="0"/>
                <a:cs typeface="Arial Narrow" charset="0"/>
              </a:rPr>
              <a:t>Young people matter: Goliath “disdained him: for he was a youth” (17:42).  God’s purpose will be accomplished: “And the Philistines fled” (17:51)</a:t>
            </a:r>
          </a:p>
          <a:p>
            <a:pPr marL="457200" lvl="1" indent="0">
              <a:buFont typeface="+mj-lt"/>
              <a:buNone/>
            </a:pPr>
            <a:endParaRPr lang="en-US" sz="950" baseline="0" dirty="0">
              <a:ea typeface="Arial Narrow" charset="0"/>
              <a:cs typeface="Arial Narrow" charset="0"/>
            </a:endParaRPr>
          </a:p>
          <a:p>
            <a:pPr marL="0" lvl="0" indent="0">
              <a:buFontTx/>
              <a:buNone/>
            </a:pPr>
            <a:r>
              <a:rPr lang="en-US" sz="950" baseline="0" dirty="0">
                <a:ea typeface="Arial Narrow" charset="0"/>
                <a:cs typeface="Arial Narrow" charset="0"/>
              </a:rPr>
              <a:t>Key thought: God delights in using the little guy or the one who is small among men.  The power comes from God. Character matters!</a:t>
            </a:r>
          </a:p>
          <a:p>
            <a:pPr marL="457200" lvl="1" indent="0">
              <a:buFont typeface="+mj-lt"/>
              <a:buNone/>
            </a:pPr>
            <a:endParaRPr lang="en-US" sz="950" dirty="0">
              <a:latin typeface="Arial Narrow" charset="0"/>
              <a:ea typeface="Arial Narrow" charset="0"/>
              <a:cs typeface="Arial Narrow" charset="0"/>
            </a:endParaRPr>
          </a:p>
        </p:txBody>
      </p:sp>
      <p:sp>
        <p:nvSpPr>
          <p:cNvPr id="4" name="Slide Number Placeholder 3"/>
          <p:cNvSpPr>
            <a:spLocks noGrp="1"/>
          </p:cNvSpPr>
          <p:nvPr>
            <p:ph type="sldNum" sz="quarter" idx="10"/>
          </p:nvPr>
        </p:nvSpPr>
        <p:spPr/>
        <p:txBody>
          <a:bodyPr/>
          <a:lstStyle/>
          <a:p>
            <a:fld id="{0B0EB737-3014-2947-B0EA-26D8BE5D1AB2}" type="slidenum">
              <a:rPr lang="en-US" smtClean="0"/>
              <a:t>2</a:t>
            </a:fld>
            <a:endParaRPr lang="en-US" dirty="0"/>
          </a:p>
        </p:txBody>
      </p:sp>
    </p:spTree>
    <p:extLst>
      <p:ext uri="{BB962C8B-B14F-4D97-AF65-F5344CB8AC3E}">
        <p14:creationId xmlns:p14="http://schemas.microsoft.com/office/powerpoint/2010/main" val="207741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1703806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91C17C-C574-5A4E-8C31-A3BBF30A1AB0}" type="slidenum">
              <a:rPr lang="en-US" smtClean="0"/>
              <a:t>4</a:t>
            </a:fld>
            <a:endParaRPr lang="en-US" dirty="0"/>
          </a:p>
        </p:txBody>
      </p:sp>
    </p:spTree>
    <p:extLst>
      <p:ext uri="{BB962C8B-B14F-4D97-AF65-F5344CB8AC3E}">
        <p14:creationId xmlns:p14="http://schemas.microsoft.com/office/powerpoint/2010/main" val="1293414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91C17C-C574-5A4E-8C31-A3BBF30A1AB0}" type="slidenum">
              <a:rPr lang="en-US" smtClean="0"/>
              <a:t>10</a:t>
            </a:fld>
            <a:endParaRPr lang="en-US" dirty="0"/>
          </a:p>
        </p:txBody>
      </p:sp>
    </p:spTree>
    <p:extLst>
      <p:ext uri="{BB962C8B-B14F-4D97-AF65-F5344CB8AC3E}">
        <p14:creationId xmlns:p14="http://schemas.microsoft.com/office/powerpoint/2010/main" val="1580597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dirty="0"/>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12/27/22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12/27/22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4"/>
                </a:solidFill>
              </a:rPr>
              <a:t>Symphony of the Scriptures</a:t>
            </a:r>
          </a:p>
        </p:txBody>
      </p:sp>
      <p:sp>
        <p:nvSpPr>
          <p:cNvPr id="3" name="Subtitle 2"/>
          <p:cNvSpPr>
            <a:spLocks noGrp="1"/>
          </p:cNvSpPr>
          <p:nvPr>
            <p:ph type="subTitle" idx="1"/>
          </p:nvPr>
        </p:nvSpPr>
        <p:spPr/>
        <p:txBody>
          <a:bodyPr>
            <a:normAutofit/>
          </a:bodyPr>
          <a:lstStyle/>
          <a:p>
            <a:r>
              <a:rPr lang="en-US" sz="3200" dirty="0"/>
              <a:t>1 Samuel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14400"/>
            <a:ext cx="8610600" cy="4893647"/>
          </a:xfrm>
          <a:prstGeom prst="rect">
            <a:avLst/>
          </a:prstGeom>
          <a:ln w="57150">
            <a:solidFill>
              <a:schemeClr val="accent4"/>
            </a:solidFill>
          </a:ln>
        </p:spPr>
        <p:txBody>
          <a:bodyPr wrap="square">
            <a:spAutoFit/>
          </a:bodyPr>
          <a:lstStyle/>
          <a:p>
            <a:r>
              <a:rPr lang="en-US" sz="2400" dirty="0">
                <a:solidFill>
                  <a:srgbClr val="000000"/>
                </a:solidFill>
                <a:latin typeface="system-ui" charset="0"/>
              </a:rPr>
              <a:t>But the thing displeased Samuel when they said, “Give us a king to judge us.” And Samuel prayed to the Lord. </a:t>
            </a:r>
            <a:r>
              <a:rPr lang="en-US" sz="2400" b="1" baseline="30000" dirty="0">
                <a:solidFill>
                  <a:srgbClr val="000000"/>
                </a:solidFill>
                <a:latin typeface="system-ui" charset="0"/>
              </a:rPr>
              <a:t>7 </a:t>
            </a:r>
            <a:r>
              <a:rPr lang="en-US" sz="2400" dirty="0">
                <a:solidFill>
                  <a:srgbClr val="000000"/>
                </a:solidFill>
                <a:latin typeface="system-ui" charset="0"/>
              </a:rPr>
              <a:t>And the Lord said to Samuel, “</a:t>
            </a:r>
            <a:r>
              <a:rPr lang="en-US" sz="2400" b="1" dirty="0">
                <a:solidFill>
                  <a:srgbClr val="000000"/>
                </a:solidFill>
                <a:latin typeface="system-ui" charset="0"/>
              </a:rPr>
              <a:t>Obey the voice of the people in all that they say to you, for they have not rejected you, but they have rejected me from being king over them. </a:t>
            </a:r>
            <a:r>
              <a:rPr lang="en-US" sz="2400" b="1" baseline="30000" dirty="0">
                <a:solidFill>
                  <a:srgbClr val="000000"/>
                </a:solidFill>
                <a:latin typeface="system-ui" charset="0"/>
              </a:rPr>
              <a:t>8 </a:t>
            </a:r>
            <a:r>
              <a:rPr lang="en-US" sz="2400" b="1" dirty="0">
                <a:solidFill>
                  <a:srgbClr val="000000"/>
                </a:solidFill>
                <a:latin typeface="system-ui" charset="0"/>
              </a:rPr>
              <a:t>According to all the deeds that they have done, from the day I brought them up out of Egypt even to this day, forsaking me and serving other gods, so they are also doing to you</a:t>
            </a:r>
            <a:r>
              <a:rPr lang="en-US" sz="2400" dirty="0">
                <a:solidFill>
                  <a:srgbClr val="000000"/>
                </a:solidFill>
                <a:latin typeface="system-ui" charset="0"/>
              </a:rPr>
              <a:t>. </a:t>
            </a:r>
            <a:r>
              <a:rPr lang="en-US" sz="2400" b="1" baseline="30000" dirty="0">
                <a:solidFill>
                  <a:srgbClr val="000000"/>
                </a:solidFill>
                <a:latin typeface="system-ui" charset="0"/>
              </a:rPr>
              <a:t>9 </a:t>
            </a:r>
            <a:r>
              <a:rPr lang="en-US" sz="2400" dirty="0">
                <a:solidFill>
                  <a:srgbClr val="000000"/>
                </a:solidFill>
                <a:latin typeface="system-ui" charset="0"/>
              </a:rPr>
              <a:t>Now then, obey their voice; only you shall solemnly warn them and show them the ways of the king who shall reign over them</a:t>
            </a:r>
            <a:r>
              <a:rPr lang="is-IS" sz="2400" dirty="0">
                <a:solidFill>
                  <a:srgbClr val="000000"/>
                </a:solidFill>
                <a:latin typeface="system-ui" charset="0"/>
              </a:rPr>
              <a:t>…</a:t>
            </a:r>
            <a:r>
              <a:rPr lang="en-US" sz="2400" dirty="0"/>
              <a:t>He (king) will take your daughters to be perfumers and cooks and bakers. </a:t>
            </a:r>
            <a:r>
              <a:rPr lang="en-US" sz="2400" b="1" baseline="30000" dirty="0"/>
              <a:t>14 </a:t>
            </a:r>
            <a:r>
              <a:rPr lang="en-US" sz="2400" dirty="0"/>
              <a:t>He will take the best of your fields and vineyards and olive orchards and give them to his servants.</a:t>
            </a:r>
            <a:r>
              <a:rPr lang="en-US" sz="2400" dirty="0">
                <a:solidFill>
                  <a:srgbClr val="000000"/>
                </a:solidFill>
                <a:latin typeface="system-ui" charset="0"/>
              </a:rPr>
              <a:t>” (1 Sa. 8:6-9, 13-14)</a:t>
            </a:r>
            <a:endParaRPr lang="en-US" sz="2400" dirty="0"/>
          </a:p>
        </p:txBody>
      </p:sp>
      <p:sp>
        <p:nvSpPr>
          <p:cNvPr id="2" name="TextBox 1"/>
          <p:cNvSpPr txBox="1"/>
          <p:nvPr/>
        </p:nvSpPr>
        <p:spPr>
          <a:xfrm>
            <a:off x="381000" y="228600"/>
            <a:ext cx="2786404" cy="523220"/>
          </a:xfrm>
          <a:prstGeom prst="rect">
            <a:avLst/>
          </a:prstGeom>
          <a:noFill/>
        </p:spPr>
        <p:txBody>
          <a:bodyPr wrap="none" rtlCol="0">
            <a:spAutoFit/>
          </a:bodyPr>
          <a:lstStyle/>
          <a:p>
            <a:r>
              <a:rPr lang="en-US" sz="2800" b="1" dirty="0">
                <a:latin typeface="Abadi MT Condensed Extra Bold" charset="0"/>
                <a:ea typeface="Abadi MT Condensed Extra Bold" charset="0"/>
                <a:cs typeface="Abadi MT Condensed Extra Bold" charset="0"/>
              </a:rPr>
              <a:t>Samuel’s warning:</a:t>
            </a:r>
          </a:p>
        </p:txBody>
      </p:sp>
    </p:spTree>
    <p:extLst>
      <p:ext uri="{BB962C8B-B14F-4D97-AF65-F5344CB8AC3E}">
        <p14:creationId xmlns:p14="http://schemas.microsoft.com/office/powerpoint/2010/main" val="1007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4"/>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5" y="1573276"/>
            <a:ext cx="8743950" cy="5449824"/>
          </a:xfrm>
        </p:spPr>
        <p:txBody>
          <a:bodyPr>
            <a:normAutofit/>
          </a:bodyPr>
          <a:lstStyle/>
          <a:p>
            <a:pPr marL="89154" indent="0">
              <a:buNone/>
            </a:pPr>
            <a:r>
              <a:rPr lang="en-US" sz="2400" dirty="0"/>
              <a:t>Together, 1 and 2 Samuel form one book in the Hebrew Bible.  The Greek translation of the Bible, the Septuagint, was the first version to divide the material into two parts.  Though named after its main character, the prophet Samuel, the book does not claim an author. However, Samuel may have written, and he certainly supplied, the information for 1 Samuel 1:1–24:22, which is a biography of his life and career up to his death.  1 Chronicles 29:29 notes that Samuel, along with Nathan and Gad, recorded the acts of King David, “Now the acts of King David, from first to last, are written in the Chronicles of Samuel the seer, and in the Chronicles of Nathan the prophet, and in the Chronicles of Gad the seer.”</a:t>
            </a:r>
          </a:p>
        </p:txBody>
      </p:sp>
    </p:spTree>
    <p:extLst>
      <p:ext uri="{BB962C8B-B14F-4D97-AF65-F5344CB8AC3E}">
        <p14:creationId xmlns:p14="http://schemas.microsoft.com/office/powerpoint/2010/main" val="231444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4"/>
                </a:solidFill>
              </a:rPr>
              <a:t>Where</a:t>
            </a:r>
            <a:r>
              <a:rPr lang="en-US" sz="3200" dirty="0"/>
              <a:t> </a:t>
            </a:r>
            <a:r>
              <a:rPr lang="en-US" sz="3200" dirty="0">
                <a:solidFill>
                  <a:schemeClr val="accent4"/>
                </a:solidFill>
              </a:rPr>
              <a:t>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76400"/>
            <a:ext cx="8763000" cy="4724401"/>
          </a:xfrm>
        </p:spPr>
        <p:txBody>
          <a:bodyPr>
            <a:normAutofit fontScale="92500" lnSpcReduction="20000"/>
          </a:bodyPr>
          <a:lstStyle/>
          <a:p>
            <a:pPr marL="89154" indent="0">
              <a:buNone/>
            </a:pPr>
            <a:r>
              <a:rPr lang="en-US" sz="2400" dirty="0"/>
              <a:t>1 Samuel 27:6 refers to the divided monarchy, when the ten tribes of Israel rebelled against the two tribes of Judah, which occurred after Solomon’s reign.  From this we can conclude that the book came together sometime after the death of David (971 BC) and perhaps even after the death of Solomon (931 BC).  Because the book contains no reference to the Assyrian invasion in 722 BC, it likely originated before the period of the exile.</a:t>
            </a:r>
          </a:p>
          <a:p>
            <a:pPr marL="89154" indent="0">
              <a:buNone/>
            </a:pPr>
            <a:endParaRPr lang="en-US" sz="2400" dirty="0"/>
          </a:p>
          <a:p>
            <a:pPr marL="89154" indent="0">
              <a:buNone/>
            </a:pPr>
            <a:r>
              <a:rPr lang="en-US" sz="2400" dirty="0"/>
              <a:t>The events that happen in 1 Samuel took place over a period of about 110 years, stretching from the closing days of the judges, when Samuel was born (circa 1120 BC) through the death of Saul (circa 1011 BC).  We see the birth of Samuel, his call from God and subsequent prophetic ministry, the rise and fall of King Saul, and the anointing and maturity of young David.</a:t>
            </a:r>
          </a:p>
          <a:p>
            <a:pPr marL="89154" indent="0">
              <a:buNone/>
            </a:pPr>
            <a:endParaRPr lang="en-US" sz="2400" dirty="0"/>
          </a:p>
          <a:p>
            <a:pPr marL="89154" indent="0">
              <a:buNone/>
            </a:pPr>
            <a:r>
              <a:rPr lang="en-US" sz="2400" dirty="0"/>
              <a:t>1 Samuel is set in the land of Israel, where the Hebrews invaded and settled (see Joshua).  Numerous other peoples continued to dwell alongside Israel, often disrupting the peace and encouraging the Israelites to stray from their faith.</a:t>
            </a:r>
          </a:p>
        </p:txBody>
      </p:sp>
    </p:spTree>
    <p:extLst>
      <p:ext uri="{BB962C8B-B14F-4D97-AF65-F5344CB8AC3E}">
        <p14:creationId xmlns:p14="http://schemas.microsoft.com/office/powerpoint/2010/main" val="169730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4"/>
                </a:solidFill>
              </a:rPr>
              <a:t>Why is 1 Samuel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In this critical period of Israel’s history, the people of God transformed from a loosely affiliated group of tribes into a unified nation under a form of government headed by a king. They traded the turmoil of life under the judges for the stability of a strong central monarchy.  1 Samuel focuses on the establishment of that monarchy.  The people demanded a king, similar to the kings of the surrounding nations (1 Sa. 8:5).  Saul, the first king, though “head and shoulders above the rest” did not have a righteous heart, and his line was destined never to inherit the crown (9:1–15:35).  God instructed Samuel to anoint David, the youngest son of Jesse of Bethlehem, as the next king (16:1–13).</a:t>
            </a:r>
          </a:p>
          <a:p>
            <a:pPr marL="89154" indent="0">
              <a:buNone/>
            </a:pPr>
            <a:endParaRPr lang="en-US" sz="2000" dirty="0"/>
          </a:p>
          <a:p>
            <a:pPr marL="89154" indent="0">
              <a:buNone/>
            </a:pPr>
            <a:r>
              <a:rPr lang="en-US" sz="2000" dirty="0"/>
              <a:t>Much of 1 Samuel follows David’s exploits as a young musician, shepherd, and warrior. We witness his underdog victory over Goliath (17:1–58), his deep friendship with Jonathan (18:1–4), and his growing military prowess (18:5–30).  He waited patiently for the throne, often pursued and driven into hiding by Saul.  The book concludes with Saul’s death (31:1–13), which serves as a natural dividing marker between 1 Samuel and 2 Samuel.</a:t>
            </a:r>
          </a:p>
        </p:txBody>
      </p:sp>
    </p:spTree>
    <p:extLst>
      <p:ext uri="{BB962C8B-B14F-4D97-AF65-F5344CB8AC3E}">
        <p14:creationId xmlns:p14="http://schemas.microsoft.com/office/powerpoint/2010/main" val="427122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4"/>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89154" indent="0">
              <a:buNone/>
            </a:pPr>
            <a:r>
              <a:rPr lang="en-US" sz="2000" dirty="0"/>
              <a:t>1 Samuel chronicles the beginning of Israel’s monarchy, following the lives of the prophet Samuel, the ill-fated King Saul, and God’s ultimate choice of David as king.  Several themes feature prominently:</a:t>
            </a:r>
          </a:p>
          <a:p>
            <a:pPr marL="724662" lvl="1" indent="-342900">
              <a:buFont typeface="+mj-lt"/>
              <a:buAutoNum type="arabicPeriod"/>
            </a:pPr>
            <a:r>
              <a:rPr lang="en-US" sz="1900" b="1" dirty="0"/>
              <a:t>Providence</a:t>
            </a:r>
            <a:r>
              <a:rPr lang="en-US" sz="1900" dirty="0"/>
              <a:t>: God repeatedly made everyday events work for His purposes. He used Hannah’s contentious relationship with Peninnah (1 Sa. 1:1–28), led Saul to Samuel during Saul’s search for lost donkeys (9:1–27), and caused David to learn of Goliath while taking food to his brothers (17:1–58). </a:t>
            </a:r>
          </a:p>
          <a:p>
            <a:pPr marL="724662" lvl="1" indent="-342900">
              <a:buFont typeface="+mj-lt"/>
              <a:buAutoNum type="arabicPeriod"/>
            </a:pPr>
            <a:r>
              <a:rPr lang="en-US" sz="1900" b="1" dirty="0"/>
              <a:t>Kingship:</a:t>
            </a:r>
            <a:r>
              <a:rPr lang="en-US" sz="1900" dirty="0"/>
              <a:t> As the divine King, God designated a human vice-regent, David, to rule over His people. This history validates David’s house as the legitimate rulers of Israel. It also fulfills Jacob’s promise that the scepter will never depart from Judah, David’s tribe (Ge. 49:10).</a:t>
            </a:r>
          </a:p>
          <a:p>
            <a:pPr marL="724662" lvl="1" indent="-342900">
              <a:buFont typeface="+mj-lt"/>
              <a:buAutoNum type="arabicPeriod"/>
            </a:pPr>
            <a:r>
              <a:rPr lang="en-US" sz="1900" b="1" dirty="0"/>
              <a:t>Reversal of human fortune</a:t>
            </a:r>
            <a:r>
              <a:rPr lang="en-US" sz="1900" dirty="0"/>
              <a:t>: Hannah’s barrenness gave way to children (1 Sa. 1:1–28; 2:21); Samuel became prophet instead of Eli’s sons (2:12; 3:13); Saul rose to prominence though he was from a lowly tribe; and David was anointed king though he was the youngest son (16:1–13). Normal human patterns were reversed by God so that His plan could be furthered, showing His sovereignty over all.</a:t>
            </a:r>
          </a:p>
        </p:txBody>
      </p:sp>
    </p:spTree>
    <p:extLst>
      <p:ext uri="{BB962C8B-B14F-4D97-AF65-F5344CB8AC3E}">
        <p14:creationId xmlns:p14="http://schemas.microsoft.com/office/powerpoint/2010/main" val="23135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4"/>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God is still sovereign in the twenty-first century.  He will accomplish His purposes with or without our cooperation. But as was true in the lives of Samuel, Saul, and David, our response to God’s call affects our outcome.  Will we obey Him as Samuel and David did and live lives marked by blessing? Or will we, like Saul, try to live on our own terms? “To obey is better than sacrifice,” Samuel told Saul (1 Samuel 15:22).  That truth still speaks to us today.</a:t>
            </a:r>
          </a:p>
        </p:txBody>
      </p:sp>
    </p:spTree>
    <p:extLst>
      <p:ext uri="{BB962C8B-B14F-4D97-AF65-F5344CB8AC3E}">
        <p14:creationId xmlns:p14="http://schemas.microsoft.com/office/powerpoint/2010/main" val="348766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F5793-63B2-AB49-98B0-D74E54BBDD55}"/>
              </a:ext>
            </a:extLst>
          </p:cNvPr>
          <p:cNvSpPr>
            <a:spLocks noGrp="1"/>
          </p:cNvSpPr>
          <p:nvPr>
            <p:ph type="title" idx="4294967295"/>
          </p:nvPr>
        </p:nvSpPr>
        <p:spPr>
          <a:xfrm>
            <a:off x="192505" y="-169069"/>
            <a:ext cx="8229600" cy="757251"/>
          </a:xfrm>
        </p:spPr>
        <p:txBody>
          <a:bodyPr>
            <a:normAutofit/>
          </a:bodyPr>
          <a:lstStyle/>
          <a:p>
            <a:r>
              <a:rPr lang="en-US" sz="2400" dirty="0">
                <a:solidFill>
                  <a:schemeClr val="tx1"/>
                </a:solidFill>
              </a:rPr>
              <a:t>Brief Outline</a:t>
            </a:r>
          </a:p>
        </p:txBody>
      </p:sp>
      <p:sp>
        <p:nvSpPr>
          <p:cNvPr id="3" name="Content Placeholder 2">
            <a:extLst>
              <a:ext uri="{FF2B5EF4-FFF2-40B4-BE49-F238E27FC236}">
                <a16:creationId xmlns:a16="http://schemas.microsoft.com/office/drawing/2014/main" id="{3F70AB8A-4E96-F54C-AD24-846117C4E061}"/>
              </a:ext>
            </a:extLst>
          </p:cNvPr>
          <p:cNvSpPr>
            <a:spLocks noGrp="1"/>
          </p:cNvSpPr>
          <p:nvPr>
            <p:ph idx="4294967295"/>
          </p:nvPr>
        </p:nvSpPr>
        <p:spPr>
          <a:xfrm>
            <a:off x="192505" y="368710"/>
            <a:ext cx="8758989" cy="7167716"/>
          </a:xfrm>
        </p:spPr>
        <p:txBody>
          <a:bodyPr>
            <a:noAutofit/>
          </a:bodyPr>
          <a:lstStyle/>
          <a:p>
            <a:pPr marL="118872" indent="0">
              <a:buNone/>
            </a:pPr>
            <a:r>
              <a:rPr lang="en-US" sz="1600" dirty="0"/>
              <a:t>I.   </a:t>
            </a:r>
            <a:r>
              <a:rPr lang="en-US" sz="1800" b="1" dirty="0"/>
              <a:t>SAMUEL: God’s prophet, priest, and judge </a:t>
            </a:r>
            <a:r>
              <a:rPr lang="en-US" sz="1800" dirty="0"/>
              <a:t>(Chapters 1-8)</a:t>
            </a:r>
          </a:p>
          <a:p>
            <a:pPr marL="118872" indent="0">
              <a:buNone/>
            </a:pPr>
            <a:r>
              <a:rPr lang="en-US" sz="1800" dirty="0"/>
              <a:t>     A. Birth of Samuel (1, 2)</a:t>
            </a:r>
          </a:p>
          <a:p>
            <a:pPr marL="118872" indent="0">
              <a:buNone/>
            </a:pPr>
            <a:r>
              <a:rPr lang="en-US" sz="1800" dirty="0"/>
              <a:t>     B. Call of Samuel (3)</a:t>
            </a:r>
          </a:p>
          <a:p>
            <a:pPr marL="118872" indent="0">
              <a:buNone/>
            </a:pPr>
            <a:r>
              <a:rPr lang="en-US" sz="1800" dirty="0"/>
              <a:t>     C. Last judge and first prophet (4-8)</a:t>
            </a:r>
          </a:p>
          <a:p>
            <a:pPr marL="118872" indent="0">
              <a:buNone/>
            </a:pPr>
            <a:r>
              <a:rPr lang="en-US" sz="1800" dirty="0"/>
              <a:t>          1. Ark captured by Philistines; Word of God to Samuel fulfilled; Eli dies </a:t>
            </a:r>
            <a:br>
              <a:rPr lang="en-US" sz="1800" dirty="0"/>
            </a:br>
            <a:r>
              <a:rPr lang="en-US" sz="1800" dirty="0"/>
              <a:t>              and his sons slain (4)</a:t>
            </a:r>
          </a:p>
          <a:p>
            <a:pPr marL="118872" indent="0">
              <a:buNone/>
            </a:pPr>
            <a:r>
              <a:rPr lang="en-US" sz="1800" dirty="0"/>
              <a:t>          2. God judged Philistines because of the ark; ark returned to </a:t>
            </a:r>
            <a:r>
              <a:rPr lang="en-US" sz="1800" dirty="0" err="1"/>
              <a:t>Bethshemesh</a:t>
            </a:r>
            <a:r>
              <a:rPr lang="en-US" sz="1800" dirty="0"/>
              <a:t> (5, 6)</a:t>
            </a:r>
          </a:p>
          <a:p>
            <a:pPr marL="118872" indent="0">
              <a:buNone/>
            </a:pPr>
            <a:r>
              <a:rPr lang="en-US" sz="1800" dirty="0"/>
              <a:t>          3. Samuel leads in revival (put away idols and turn to Jehovah); victory at </a:t>
            </a:r>
            <a:br>
              <a:rPr lang="en-US" sz="1800" dirty="0"/>
            </a:br>
            <a:r>
              <a:rPr lang="en-US" sz="1800" dirty="0"/>
              <a:t>               Ebenezer, (7)</a:t>
            </a:r>
          </a:p>
          <a:p>
            <a:pPr marL="118872" indent="0">
              <a:buNone/>
            </a:pPr>
            <a:r>
              <a:rPr lang="en-US" sz="1800" dirty="0"/>
              <a:t>          4. Israel rejects God and demands a king; Samuel warns nation but promises </a:t>
            </a:r>
            <a:br>
              <a:rPr lang="en-US" sz="1800" dirty="0"/>
            </a:br>
            <a:r>
              <a:rPr lang="en-US" sz="1800" dirty="0"/>
              <a:t>              a king, (8)</a:t>
            </a:r>
          </a:p>
          <a:p>
            <a:pPr marL="118872" indent="0">
              <a:buNone/>
            </a:pPr>
            <a:r>
              <a:rPr lang="en-US" sz="1800" dirty="0"/>
              <a:t>II. </a:t>
            </a:r>
            <a:r>
              <a:rPr lang="en-US" sz="1800" b="1" dirty="0"/>
              <a:t>SAUL: Satan’s man </a:t>
            </a:r>
            <a:r>
              <a:rPr lang="en-US" sz="1800" dirty="0"/>
              <a:t>(Chapters 9-15)</a:t>
            </a:r>
          </a:p>
          <a:p>
            <a:pPr marL="118872" indent="0">
              <a:buNone/>
            </a:pPr>
            <a:r>
              <a:rPr lang="en-US" sz="1800" dirty="0"/>
              <a:t>     A. Saul received (9, 10)</a:t>
            </a:r>
          </a:p>
          <a:p>
            <a:pPr marL="118872" indent="0">
              <a:buNone/>
            </a:pPr>
            <a:r>
              <a:rPr lang="en-US" sz="1800" dirty="0"/>
              <a:t>          1. Saul chosen as king, (9)</a:t>
            </a:r>
          </a:p>
          <a:p>
            <a:pPr marL="118872" indent="0">
              <a:buNone/>
            </a:pPr>
            <a:r>
              <a:rPr lang="en-US" sz="1800" dirty="0"/>
              <a:t>          2. Saul anointed as king (10)</a:t>
            </a:r>
          </a:p>
          <a:p>
            <a:pPr marL="118872" indent="0">
              <a:buNone/>
            </a:pPr>
            <a:r>
              <a:rPr lang="en-US" sz="1800" dirty="0"/>
              <a:t>     B. Saul reigning (11, 12)</a:t>
            </a:r>
          </a:p>
          <a:p>
            <a:pPr marL="118872" indent="0">
              <a:buNone/>
            </a:pPr>
            <a:r>
              <a:rPr lang="en-US" sz="1800" dirty="0"/>
              <a:t>          1. Saul’s victory over Ammonites (11)</a:t>
            </a:r>
          </a:p>
          <a:p>
            <a:pPr marL="118872" indent="0">
              <a:buNone/>
            </a:pPr>
            <a:r>
              <a:rPr lang="en-US" sz="1800" dirty="0"/>
              <a:t>          2. Transfer of authority from Samuel to Saul (12)</a:t>
            </a:r>
          </a:p>
          <a:p>
            <a:pPr marL="118872" indent="0">
              <a:buNone/>
            </a:pPr>
            <a:r>
              <a:rPr lang="en-US" sz="1800" dirty="0"/>
              <a:t>     C. Saul rejected (Chapters 13-15)</a:t>
            </a:r>
          </a:p>
          <a:p>
            <a:pPr marL="118872" indent="0">
              <a:buNone/>
            </a:pPr>
            <a:r>
              <a:rPr lang="en-US" sz="1800" dirty="0"/>
              <a:t>          1. Saul’s rebellion against God (13)</a:t>
            </a:r>
          </a:p>
          <a:p>
            <a:pPr marL="118872" indent="0">
              <a:buNone/>
            </a:pPr>
            <a:r>
              <a:rPr lang="en-US" sz="1800" dirty="0"/>
              <a:t>          2. Jonathan responsible for victory over Philistines; Saul took credit (14)</a:t>
            </a:r>
          </a:p>
          <a:p>
            <a:pPr marL="118872" indent="0">
              <a:buNone/>
            </a:pPr>
            <a:r>
              <a:rPr lang="en-US" sz="1800" dirty="0"/>
              <a:t>          3. Saul’s glaring rebellion and disobedience regarding Agag (15)</a:t>
            </a:r>
          </a:p>
          <a:p>
            <a:pPr marL="118872" indent="0">
              <a:buNone/>
            </a:pPr>
            <a:endParaRPr lang="en-US" sz="2000" dirty="0"/>
          </a:p>
        </p:txBody>
      </p:sp>
    </p:spTree>
    <p:extLst>
      <p:ext uri="{BB962C8B-B14F-4D97-AF65-F5344CB8AC3E}">
        <p14:creationId xmlns:p14="http://schemas.microsoft.com/office/powerpoint/2010/main" val="2915985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70AB8A-4E96-F54C-AD24-846117C4E061}"/>
              </a:ext>
            </a:extLst>
          </p:cNvPr>
          <p:cNvSpPr>
            <a:spLocks noGrp="1"/>
          </p:cNvSpPr>
          <p:nvPr>
            <p:ph idx="4294967295"/>
          </p:nvPr>
        </p:nvSpPr>
        <p:spPr>
          <a:xfrm>
            <a:off x="192505" y="205740"/>
            <a:ext cx="8758990" cy="6446520"/>
          </a:xfrm>
        </p:spPr>
        <p:txBody>
          <a:bodyPr>
            <a:noAutofit/>
          </a:bodyPr>
          <a:lstStyle/>
          <a:p>
            <a:pPr marL="118872" indent="0">
              <a:buNone/>
            </a:pPr>
            <a:r>
              <a:rPr lang="en-US" sz="1900" dirty="0"/>
              <a:t>III. </a:t>
            </a:r>
            <a:r>
              <a:rPr lang="en-US" sz="1900" b="1" dirty="0"/>
              <a:t>DAVID: God’s man, and SAUL: Satan’s man </a:t>
            </a:r>
            <a:r>
              <a:rPr lang="en-US" sz="1900" dirty="0"/>
              <a:t>(Chapters 16-31)</a:t>
            </a:r>
          </a:p>
          <a:p>
            <a:pPr marL="118872" indent="0">
              <a:buNone/>
            </a:pPr>
            <a:r>
              <a:rPr lang="en-US" sz="1900" dirty="0"/>
              <a:t>      A. David anointed (16)</a:t>
            </a:r>
          </a:p>
          <a:p>
            <a:pPr marL="118872" indent="0">
              <a:buNone/>
            </a:pPr>
            <a:r>
              <a:rPr lang="en-US" sz="1900" dirty="0"/>
              <a:t>      B. David trained (17, 18)</a:t>
            </a:r>
          </a:p>
          <a:p>
            <a:pPr marL="118872" indent="0">
              <a:buNone/>
            </a:pPr>
            <a:r>
              <a:rPr lang="en-US" sz="1900" dirty="0"/>
              <a:t>           1. David slays Goliath, giant of Gath (17)</a:t>
            </a:r>
          </a:p>
          <a:p>
            <a:pPr marL="118872" indent="0">
              <a:buNone/>
            </a:pPr>
            <a:r>
              <a:rPr lang="en-US" sz="1900" dirty="0"/>
              <a:t>           2. Jonathan and David make covenant; Saul gives daughter Michal to David (18)</a:t>
            </a:r>
          </a:p>
          <a:p>
            <a:pPr marL="118872" indent="0">
              <a:buNone/>
            </a:pPr>
            <a:r>
              <a:rPr lang="en-US" sz="1900" dirty="0"/>
              <a:t>      C. David disciplined (Chapters 19-30)</a:t>
            </a:r>
          </a:p>
          <a:p>
            <a:pPr marL="118872" indent="0">
              <a:buNone/>
            </a:pPr>
            <a:r>
              <a:rPr lang="en-US" sz="1900" dirty="0"/>
              <a:t>           1. Saul attempts to kill David again (19)</a:t>
            </a:r>
          </a:p>
          <a:p>
            <a:pPr marL="118872" indent="0">
              <a:buNone/>
            </a:pPr>
            <a:r>
              <a:rPr lang="en-US" sz="1900" dirty="0"/>
              <a:t>           2. Jonathan helps David escape (20)</a:t>
            </a:r>
          </a:p>
          <a:p>
            <a:pPr marL="118872" indent="0">
              <a:buNone/>
            </a:pPr>
            <a:r>
              <a:rPr lang="en-US" sz="1900" dirty="0"/>
              <a:t>           3. David escapes to Nob and Gath (21)</a:t>
            </a:r>
          </a:p>
          <a:p>
            <a:pPr marL="118872" indent="0">
              <a:buNone/>
            </a:pPr>
            <a:r>
              <a:rPr lang="en-US" sz="1900" dirty="0"/>
              <a:t>           4. David gathers his men; Saul slays priests of God (22)</a:t>
            </a:r>
          </a:p>
          <a:p>
            <a:pPr marL="118872" indent="0">
              <a:buNone/>
            </a:pPr>
            <a:r>
              <a:rPr lang="en-US" sz="1900" dirty="0"/>
              <a:t>           5. David fights Philistines; Saul pursues David; Jonathan &amp; David make covenant </a:t>
            </a:r>
            <a:br>
              <a:rPr lang="en-US" sz="1900" dirty="0"/>
            </a:br>
            <a:r>
              <a:rPr lang="en-US" sz="1900" dirty="0"/>
              <a:t>               (23)</a:t>
            </a:r>
          </a:p>
          <a:p>
            <a:pPr marL="118872" indent="0">
              <a:buNone/>
            </a:pPr>
            <a:r>
              <a:rPr lang="en-US" sz="1900" dirty="0"/>
              <a:t>           6. David spares Saul’s life at </a:t>
            </a:r>
            <a:r>
              <a:rPr lang="en-US" sz="1900" dirty="0" err="1"/>
              <a:t>En-gedi</a:t>
            </a:r>
            <a:r>
              <a:rPr lang="en-US" sz="1900" dirty="0"/>
              <a:t> (24)</a:t>
            </a:r>
          </a:p>
          <a:p>
            <a:pPr marL="118872" indent="0">
              <a:buNone/>
            </a:pPr>
            <a:r>
              <a:rPr lang="en-US" sz="1900" dirty="0"/>
              <a:t>           7. Samuel dies; David and Abigail (25)</a:t>
            </a:r>
          </a:p>
          <a:p>
            <a:pPr marL="118872" indent="0">
              <a:buNone/>
            </a:pPr>
            <a:r>
              <a:rPr lang="en-US" sz="1900" dirty="0"/>
              <a:t>           8. David again spares Saul’s life in wilderness of </a:t>
            </a:r>
            <a:r>
              <a:rPr lang="en-US" sz="1900" dirty="0" err="1"/>
              <a:t>Ziph</a:t>
            </a:r>
            <a:r>
              <a:rPr lang="en-US" sz="1900" dirty="0"/>
              <a:t> (26)</a:t>
            </a:r>
          </a:p>
          <a:p>
            <a:pPr marL="118872" indent="0">
              <a:buNone/>
            </a:pPr>
            <a:r>
              <a:rPr lang="en-US" sz="1900" dirty="0"/>
              <a:t>           9. David retreats to land of Philistia (</a:t>
            </a:r>
            <a:r>
              <a:rPr lang="en-US" sz="1900" dirty="0" err="1"/>
              <a:t>Ziklag</a:t>
            </a:r>
            <a:r>
              <a:rPr lang="en-US" sz="1900" dirty="0"/>
              <a:t>) (27)</a:t>
            </a:r>
          </a:p>
          <a:p>
            <a:pPr marL="118872" indent="0">
              <a:buNone/>
            </a:pPr>
            <a:r>
              <a:rPr lang="en-US" sz="1900" dirty="0"/>
              <a:t>         10. Saul goes to witch of Endor (28)</a:t>
            </a:r>
          </a:p>
          <a:p>
            <a:pPr marL="118872" indent="0">
              <a:buNone/>
            </a:pPr>
            <a:r>
              <a:rPr lang="en-US" sz="1900" dirty="0"/>
              <a:t>         11. Philistines do not trust David in battle (29)</a:t>
            </a:r>
          </a:p>
          <a:p>
            <a:pPr marL="118872" indent="0">
              <a:buNone/>
            </a:pPr>
            <a:r>
              <a:rPr lang="en-US" sz="1900" dirty="0"/>
              <a:t>         12. David fights Amalekites because of destruction of </a:t>
            </a:r>
            <a:r>
              <a:rPr lang="en-US" sz="1900" dirty="0" err="1"/>
              <a:t>Ziklag</a:t>
            </a:r>
            <a:r>
              <a:rPr lang="en-US" sz="1900" dirty="0"/>
              <a:t> (30)</a:t>
            </a:r>
          </a:p>
          <a:p>
            <a:pPr marL="118872" indent="0">
              <a:buNone/>
            </a:pPr>
            <a:r>
              <a:rPr lang="en-US" sz="1900" dirty="0"/>
              <a:t>     D. Saul, mortally wounded in battle, commits suicide (31)</a:t>
            </a:r>
          </a:p>
        </p:txBody>
      </p:sp>
    </p:spTree>
    <p:extLst>
      <p:ext uri="{BB962C8B-B14F-4D97-AF65-F5344CB8AC3E}">
        <p14:creationId xmlns:p14="http://schemas.microsoft.com/office/powerpoint/2010/main" val="105878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14400"/>
            <a:ext cx="8610600" cy="2308324"/>
          </a:xfrm>
          <a:prstGeom prst="rect">
            <a:avLst/>
          </a:prstGeom>
          <a:solidFill>
            <a:schemeClr val="accent4"/>
          </a:solidFill>
          <a:ln>
            <a:solidFill>
              <a:schemeClr val="tx1"/>
            </a:solidFill>
          </a:ln>
        </p:spPr>
        <p:txBody>
          <a:bodyPr wrap="square">
            <a:spAutoFit/>
          </a:bodyPr>
          <a:lstStyle/>
          <a:p>
            <a:r>
              <a:rPr lang="en-US" sz="2400" b="1" baseline="30000" dirty="0"/>
              <a:t> </a:t>
            </a:r>
            <a:r>
              <a:rPr lang="en-US" sz="2400" dirty="0">
                <a:latin typeface="Abadi MT Condensed Extra Bold" charset="0"/>
                <a:ea typeface="Abadi MT Condensed Extra Bold" charset="0"/>
                <a:cs typeface="Abadi MT Condensed Extra Bold" charset="0"/>
              </a:rPr>
              <a:t>If</a:t>
            </a:r>
            <a:r>
              <a:rPr lang="en-US" sz="2400" dirty="0"/>
              <a:t> you will fear the Lord and serve him and obey his voice and not rebel against the commandment of the Lord, and </a:t>
            </a:r>
            <a:r>
              <a:rPr lang="en-US" sz="2400" dirty="0">
                <a:latin typeface="Abadi MT Condensed Extra Bold" charset="0"/>
                <a:ea typeface="Abadi MT Condensed Extra Bold" charset="0"/>
                <a:cs typeface="Abadi MT Condensed Extra Bold" charset="0"/>
              </a:rPr>
              <a:t>if</a:t>
            </a:r>
            <a:r>
              <a:rPr lang="en-US" sz="2400" dirty="0"/>
              <a:t> both you and the king who reigns over you will follow the Lord your God, it will be well. </a:t>
            </a:r>
            <a:r>
              <a:rPr lang="en-US" sz="2400" b="1" baseline="30000" dirty="0"/>
              <a:t>15 </a:t>
            </a:r>
            <a:r>
              <a:rPr lang="en-US" sz="2400" dirty="0"/>
              <a:t>But </a:t>
            </a:r>
            <a:r>
              <a:rPr lang="en-US" sz="2400" dirty="0">
                <a:latin typeface="Abadi MT Condensed Extra Bold" charset="0"/>
                <a:ea typeface="Abadi MT Condensed Extra Bold" charset="0"/>
                <a:cs typeface="Abadi MT Condensed Extra Bold" charset="0"/>
              </a:rPr>
              <a:t>if</a:t>
            </a:r>
            <a:r>
              <a:rPr lang="en-US" sz="2400" dirty="0"/>
              <a:t> you will not obey the voice of the Lord, but rebel against the commandment of the Lord, </a:t>
            </a:r>
            <a:r>
              <a:rPr lang="en-US" sz="2400" b="1" dirty="0"/>
              <a:t>then </a:t>
            </a:r>
            <a:r>
              <a:rPr lang="en-US" sz="2400" dirty="0"/>
              <a:t>the hand of the Lord will be against you and your king” (1 Sa. 12:14-15)</a:t>
            </a:r>
          </a:p>
        </p:txBody>
      </p:sp>
      <p:sp>
        <p:nvSpPr>
          <p:cNvPr id="2" name="TextBox 1"/>
          <p:cNvSpPr txBox="1"/>
          <p:nvPr/>
        </p:nvSpPr>
        <p:spPr>
          <a:xfrm>
            <a:off x="381000" y="228600"/>
            <a:ext cx="3579954" cy="523220"/>
          </a:xfrm>
          <a:prstGeom prst="rect">
            <a:avLst/>
          </a:prstGeom>
          <a:noFill/>
        </p:spPr>
        <p:txBody>
          <a:bodyPr wrap="none" rtlCol="0">
            <a:spAutoFit/>
          </a:bodyPr>
          <a:lstStyle/>
          <a:p>
            <a:r>
              <a:rPr lang="en-US" sz="2800" b="1" dirty="0">
                <a:latin typeface="Abadi MT Condensed Extra Bold" charset="0"/>
                <a:ea typeface="Abadi MT Condensed Extra Bold" charset="0"/>
                <a:cs typeface="Abadi MT Condensed Extra Bold" charset="0"/>
              </a:rPr>
              <a:t>Samuel’s closing words:</a:t>
            </a:r>
          </a:p>
        </p:txBody>
      </p:sp>
      <p:sp>
        <p:nvSpPr>
          <p:cNvPr id="5" name="Rectangle 4"/>
          <p:cNvSpPr/>
          <p:nvPr/>
        </p:nvSpPr>
        <p:spPr>
          <a:xfrm>
            <a:off x="381000" y="4495800"/>
            <a:ext cx="8610600" cy="1569660"/>
          </a:xfrm>
          <a:prstGeom prst="rect">
            <a:avLst/>
          </a:prstGeom>
          <a:solidFill>
            <a:schemeClr val="accent4"/>
          </a:solidFill>
          <a:ln>
            <a:solidFill>
              <a:schemeClr val="tx1"/>
            </a:solidFill>
          </a:ln>
        </p:spPr>
        <p:txBody>
          <a:bodyPr wrap="square">
            <a:spAutoFit/>
          </a:bodyPr>
          <a:lstStyle/>
          <a:p>
            <a:r>
              <a:rPr lang="is-IS" sz="2400" dirty="0"/>
              <a:t>…</a:t>
            </a:r>
            <a:r>
              <a:rPr lang="en-US" sz="2400" dirty="0"/>
              <a:t>The Lord has sought out a man after his own heart, and the Lord has commanded him to be prince over his people, because you have not kept what the Lord commanded you (1 Sa. 13:14)</a:t>
            </a:r>
          </a:p>
        </p:txBody>
      </p:sp>
      <p:sp>
        <p:nvSpPr>
          <p:cNvPr id="3" name="TextBox 2"/>
          <p:cNvSpPr txBox="1"/>
          <p:nvPr/>
        </p:nvSpPr>
        <p:spPr>
          <a:xfrm>
            <a:off x="381000" y="3810000"/>
            <a:ext cx="4598310" cy="523220"/>
          </a:xfrm>
          <a:prstGeom prst="rect">
            <a:avLst/>
          </a:prstGeom>
          <a:noFill/>
        </p:spPr>
        <p:txBody>
          <a:bodyPr wrap="none" rtlCol="0">
            <a:spAutoFit/>
          </a:bodyPr>
          <a:lstStyle/>
          <a:p>
            <a:r>
              <a:rPr lang="en-US" sz="2800" dirty="0">
                <a:latin typeface="Abadi MT Condensed Extra Bold" charset="0"/>
                <a:ea typeface="Abadi MT Condensed Extra Bold" charset="0"/>
                <a:cs typeface="Abadi MT Condensed Extra Bold" charset="0"/>
              </a:rPr>
              <a:t>Samuel’s earlier rebuke of Saul</a:t>
            </a:r>
          </a:p>
        </p:txBody>
      </p:sp>
    </p:spTree>
    <p:extLst>
      <p:ext uri="{BB962C8B-B14F-4D97-AF65-F5344CB8AC3E}">
        <p14:creationId xmlns:p14="http://schemas.microsoft.com/office/powerpoint/2010/main" val="366872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800" decel="100000"/>
                                        <p:tgtEl>
                                          <p:spTgt spid="4"/>
                                        </p:tgtEl>
                                      </p:cBhvr>
                                    </p:animEffect>
                                    <p:anim calcmode="lin" valueType="num">
                                      <p:cBhvr>
                                        <p:cTn id="12" dur="800" decel="100000" fill="hold"/>
                                        <p:tgtEl>
                                          <p:spTgt spid="4"/>
                                        </p:tgtEl>
                                        <p:attrNameLst>
                                          <p:attrName>style.rotation</p:attrName>
                                        </p:attrNameLst>
                                      </p:cBhvr>
                                      <p:tavLst>
                                        <p:tav tm="0">
                                          <p:val>
                                            <p:fltVal val="-90"/>
                                          </p:val>
                                        </p:tav>
                                        <p:tav tm="100000">
                                          <p:val>
                                            <p:fltVal val="0"/>
                                          </p:val>
                                        </p:tav>
                                      </p:tavLst>
                                    </p:anim>
                                    <p:anim calcmode="lin" valueType="num">
                                      <p:cBhvr>
                                        <p:cTn id="13" dur="800" decel="100000" fill="hold"/>
                                        <p:tgtEl>
                                          <p:spTgt spid="4"/>
                                        </p:tgtEl>
                                        <p:attrNameLst>
                                          <p:attrName>ppt_x</p:attrName>
                                        </p:attrNameLst>
                                      </p:cBhvr>
                                      <p:tavLst>
                                        <p:tav tm="0">
                                          <p:val>
                                            <p:strVal val="#ppt_x+0.4"/>
                                          </p:val>
                                        </p:tav>
                                        <p:tav tm="100000">
                                          <p:val>
                                            <p:strVal val="#ppt_x-0.05"/>
                                          </p:val>
                                        </p:tav>
                                      </p:tavLst>
                                    </p:anim>
                                    <p:anim calcmode="lin" valueType="num">
                                      <p:cBhvr>
                                        <p:cTn id="14" dur="800" decel="100000" fill="hold"/>
                                        <p:tgtEl>
                                          <p:spTgt spid="4"/>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p:bldP spid="5"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73D59D-4DA6-5048-BB63-5342D5B90A23}"/>
              </a:ext>
            </a:extLst>
          </p:cNvPr>
          <p:cNvSpPr>
            <a:spLocks noGrp="1"/>
          </p:cNvSpPr>
          <p:nvPr>
            <p:ph idx="4294967295"/>
          </p:nvPr>
        </p:nvSpPr>
        <p:spPr>
          <a:xfrm>
            <a:off x="268940" y="134471"/>
            <a:ext cx="8646460" cy="6266330"/>
          </a:xfrm>
        </p:spPr>
        <p:txBody>
          <a:bodyPr>
            <a:normAutofit lnSpcReduction="10000"/>
          </a:bodyPr>
          <a:lstStyle/>
          <a:p>
            <a:pPr marL="118872" indent="0">
              <a:buNone/>
            </a:pPr>
            <a:r>
              <a:rPr lang="en-US" sz="2000" dirty="0"/>
              <a:t>“The history of Israel, viewed as the Theocracy (system of government in which priests rule in the name of God), or kingdom of God, consists of three periods: </a:t>
            </a:r>
            <a:r>
              <a:rPr lang="en-US" sz="2000" b="1" dirty="0"/>
              <a:t>First</a:t>
            </a:r>
            <a:r>
              <a:rPr lang="en-US" sz="2000" dirty="0"/>
              <a:t>, </a:t>
            </a:r>
            <a:r>
              <a:rPr lang="en-US" sz="2000" i="1" dirty="0"/>
              <a:t>that under the guidance of prophets </a:t>
            </a:r>
            <a:r>
              <a:rPr lang="en-US" sz="2000" dirty="0"/>
              <a:t>(from Moses to Samuel); </a:t>
            </a:r>
            <a:r>
              <a:rPr lang="en-US" sz="2000" b="1" dirty="0"/>
              <a:t>secondly</a:t>
            </a:r>
            <a:r>
              <a:rPr lang="en-US" sz="2000" dirty="0"/>
              <a:t>, </a:t>
            </a:r>
            <a:r>
              <a:rPr lang="en-US" sz="2000" i="1" dirty="0"/>
              <a:t>that under the rule of kings </a:t>
            </a:r>
            <a:r>
              <a:rPr lang="en-US" sz="2000" dirty="0"/>
              <a:t>(from Saul to the Babylonian captivity); and </a:t>
            </a:r>
            <a:r>
              <a:rPr lang="en-US" sz="2000" b="1" dirty="0"/>
              <a:t>thirdly</a:t>
            </a:r>
            <a:r>
              <a:rPr lang="en-US" sz="2000" dirty="0"/>
              <a:t>, </a:t>
            </a:r>
            <a:r>
              <a:rPr lang="en-US" sz="2000" i="1" dirty="0"/>
              <a:t>that under the reign of High-priests </a:t>
            </a:r>
            <a:r>
              <a:rPr lang="en-US" sz="2000" dirty="0"/>
              <a:t>(from Ezra to the birth of Jesus Christ).  Thus the Theocracy had passed through its full typical development in all its stages, when He came, to Whom they all pointed: Jesus Christ, the Prophet, King, and High-priest of the Kingdom of God. The period described in the present volume closes one of these stages, and commences another.  The connecting link between them was Samuel --- who alone fully realized the mission of Judges, and who was also Divinely appointed to inaugurate the new institution of royalty in Israel.  That royalty next appeared in its twofold possibility --- or, as we might express it, in its negative and positive aspects.  Saul embodied the royal ideal of people, while David represented the Scriptural ideal of royalty in its conscious subjection to the will of the Heavenly King.  Saul was, so to speak, the king after Israel’s, David after God’s own heart.  But with the actual introduction of the monarchy the first period had come to an end, and a new era begun, which was intended to continue till the third and last preliminary stage was reached, which prepared the way for the Advent of Him, Who was the fulfilment of the typical meaning of all.”</a:t>
            </a:r>
          </a:p>
          <a:p>
            <a:pPr marL="118872" indent="0">
              <a:buNone/>
            </a:pPr>
            <a:r>
              <a:rPr lang="en-US" sz="2000" dirty="0"/>
              <a:t>	</a:t>
            </a:r>
            <a:r>
              <a:rPr lang="en-US" sz="1600" dirty="0"/>
              <a:t> --- </a:t>
            </a:r>
            <a:r>
              <a:rPr lang="en-US" sz="1600" dirty="0" err="1"/>
              <a:t>Edersheim</a:t>
            </a:r>
            <a:r>
              <a:rPr lang="en-US" sz="1600" dirty="0"/>
              <a:t>, Bible History - Old Testament, preface (Israel under 	Samuel, Saul, and David,   	to the birth of Solomon</a:t>
            </a:r>
            <a:r>
              <a:rPr lang="en-US" sz="2000" dirty="0"/>
              <a:t>).  </a:t>
            </a:r>
          </a:p>
        </p:txBody>
      </p:sp>
    </p:spTree>
    <p:extLst>
      <p:ext uri="{BB962C8B-B14F-4D97-AF65-F5344CB8AC3E}">
        <p14:creationId xmlns:p14="http://schemas.microsoft.com/office/powerpoint/2010/main" val="164157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4"/>
                </a:solidFill>
              </a:rPr>
              <a:t>1 Samuel</a:t>
            </a:r>
          </a:p>
        </p:txBody>
      </p:sp>
      <p:sp>
        <p:nvSpPr>
          <p:cNvPr id="3" name="Content Placeholder 2"/>
          <p:cNvSpPr>
            <a:spLocks noGrp="1"/>
          </p:cNvSpPr>
          <p:nvPr>
            <p:ph idx="1"/>
          </p:nvPr>
        </p:nvSpPr>
        <p:spPr>
          <a:xfrm>
            <a:off x="0" y="1295400"/>
            <a:ext cx="9144000" cy="82832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6" name="Straight Connector 5"/>
          <p:cNvCxnSpPr/>
          <p:nvPr/>
        </p:nvCxnSpPr>
        <p:spPr>
          <a:xfrm rot="5400000">
            <a:off x="1104900" y="3009900"/>
            <a:ext cx="2133600" cy="762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858000" y="2819400"/>
            <a:ext cx="2667000" cy="762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4191000"/>
            <a:ext cx="701040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314700" y="3009900"/>
            <a:ext cx="2133600" cy="762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257800"/>
            <a:ext cx="213360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324600"/>
            <a:ext cx="701040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4648200"/>
            <a:ext cx="81534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105400"/>
            <a:ext cx="81534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638800"/>
            <a:ext cx="81534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705600" y="38100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295400" y="3886200"/>
            <a:ext cx="838200" cy="369332"/>
          </a:xfrm>
          <a:prstGeom prst="rect">
            <a:avLst/>
          </a:prstGeom>
          <a:noFill/>
        </p:spPr>
        <p:txBody>
          <a:bodyPr wrap="square" rtlCol="0">
            <a:spAutoFit/>
          </a:bodyPr>
          <a:lstStyle/>
          <a:p>
            <a:r>
              <a:rPr lang="en-US" b="1" dirty="0"/>
              <a:t> </a:t>
            </a:r>
          </a:p>
        </p:txBody>
      </p:sp>
      <p:sp>
        <p:nvSpPr>
          <p:cNvPr id="84" name="TextBox 83"/>
          <p:cNvSpPr txBox="1"/>
          <p:nvPr/>
        </p:nvSpPr>
        <p:spPr>
          <a:xfrm>
            <a:off x="2964355" y="379727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0" y="4687910"/>
            <a:ext cx="1524000" cy="338554"/>
          </a:xfrm>
          <a:prstGeom prst="rect">
            <a:avLst/>
          </a:prstGeom>
          <a:noFill/>
        </p:spPr>
        <p:txBody>
          <a:bodyPr wrap="square" rtlCol="0">
            <a:spAutoFit/>
          </a:bodyPr>
          <a:lstStyle/>
          <a:p>
            <a:r>
              <a:rPr lang="en-US" sz="1600" b="1" i="1" dirty="0">
                <a:latin typeface="Corbel" pitchFamily="34" charset="0"/>
              </a:rPr>
              <a:t>Main Theme</a:t>
            </a:r>
          </a:p>
        </p:txBody>
      </p:sp>
      <p:sp>
        <p:nvSpPr>
          <p:cNvPr id="100" name="TextBox 99"/>
          <p:cNvSpPr txBox="1"/>
          <p:nvPr/>
        </p:nvSpPr>
        <p:spPr>
          <a:xfrm>
            <a:off x="0" y="5181600"/>
            <a:ext cx="1600200" cy="338554"/>
          </a:xfrm>
          <a:prstGeom prst="rect">
            <a:avLst/>
          </a:prstGeom>
          <a:noFill/>
        </p:spPr>
        <p:txBody>
          <a:bodyPr wrap="square" rtlCol="0">
            <a:spAutoFit/>
          </a:bodyPr>
          <a:lstStyle/>
          <a:p>
            <a:r>
              <a:rPr lang="en-US" sz="1600" b="1" i="1" dirty="0">
                <a:latin typeface="Corbel" pitchFamily="34" charset="0"/>
              </a:rPr>
              <a:t>Key Verses</a:t>
            </a:r>
          </a:p>
        </p:txBody>
      </p:sp>
      <p:sp>
        <p:nvSpPr>
          <p:cNvPr id="112" name="TextBox 111"/>
          <p:cNvSpPr txBox="1"/>
          <p:nvPr/>
        </p:nvSpPr>
        <p:spPr>
          <a:xfrm>
            <a:off x="0" y="5638800"/>
            <a:ext cx="1219200" cy="584775"/>
          </a:xfrm>
          <a:prstGeom prst="rect">
            <a:avLst/>
          </a:prstGeom>
          <a:noFill/>
        </p:spPr>
        <p:txBody>
          <a:bodyPr wrap="square" rtlCol="0">
            <a:spAutoFit/>
          </a:bodyPr>
          <a:lstStyle/>
          <a:p>
            <a:r>
              <a:rPr lang="en-US" sz="1600" b="1" i="1" dirty="0">
                <a:latin typeface="Corbel" pitchFamily="34" charset="0"/>
              </a:rPr>
              <a:t>Christ  in 1 Samuel</a:t>
            </a:r>
          </a:p>
        </p:txBody>
      </p:sp>
      <p:cxnSp>
        <p:nvCxnSpPr>
          <p:cNvPr id="37" name="Straight Connector 36"/>
          <p:cNvCxnSpPr/>
          <p:nvPr/>
        </p:nvCxnSpPr>
        <p:spPr>
          <a:xfrm rot="5400000">
            <a:off x="2171700" y="3009900"/>
            <a:ext cx="2133600" cy="762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924300" y="3086100"/>
            <a:ext cx="3048000" cy="762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5676900" y="3086100"/>
            <a:ext cx="2133600" cy="762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1447800"/>
            <a:ext cx="1456077" cy="369332"/>
          </a:xfrm>
          <a:prstGeom prst="rect">
            <a:avLst/>
          </a:prstGeom>
          <a:noFill/>
        </p:spPr>
        <p:txBody>
          <a:bodyPr wrap="square" rtlCol="0">
            <a:spAutoFit/>
          </a:bodyPr>
          <a:lstStyle/>
          <a:p>
            <a:r>
              <a:rPr lang="en-US" b="1" dirty="0"/>
              <a:t>Beginning</a:t>
            </a:r>
          </a:p>
        </p:txBody>
      </p:sp>
      <p:cxnSp>
        <p:nvCxnSpPr>
          <p:cNvPr id="63" name="Straight Connector 62"/>
          <p:cNvCxnSpPr/>
          <p:nvPr/>
        </p:nvCxnSpPr>
        <p:spPr>
          <a:xfrm rot="5400000">
            <a:off x="-152400" y="2819400"/>
            <a:ext cx="2743200" cy="15240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7086600" y="5257800"/>
            <a:ext cx="213360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8255663" y="1390471"/>
            <a:ext cx="1197885" cy="2246769"/>
          </a:xfrm>
          <a:prstGeom prst="rect">
            <a:avLst/>
          </a:prstGeom>
          <a:noFill/>
          <a:ln>
            <a:solidFill>
              <a:schemeClr val="accent4"/>
            </a:solidFill>
          </a:ln>
        </p:spPr>
        <p:txBody>
          <a:bodyPr wrap="square" rtlCol="0">
            <a:spAutoFit/>
          </a:bodyPr>
          <a:lstStyle/>
          <a:p>
            <a:r>
              <a:rPr lang="en-US" b="1" dirty="0"/>
              <a:t>Ending</a:t>
            </a:r>
            <a:endParaRPr lang="en-US" sz="1200" dirty="0"/>
          </a:p>
          <a:p>
            <a:pPr>
              <a:buFont typeface="Arial" pitchFamily="34" charset="0"/>
              <a:buChar char="•"/>
            </a:pPr>
            <a:r>
              <a:rPr lang="en-US" sz="1400" b="1" dirty="0"/>
              <a:t>Saul’s </a:t>
            </a:r>
          </a:p>
          <a:p>
            <a:r>
              <a:rPr lang="en-US" sz="1400" b="1" dirty="0"/>
              <a:t> apostasy</a:t>
            </a:r>
          </a:p>
          <a:p>
            <a:pPr>
              <a:buFont typeface="Arial" pitchFamily="34" charset="0"/>
              <a:buChar char="•"/>
            </a:pPr>
            <a:r>
              <a:rPr lang="en-US" sz="1400" b="1" dirty="0"/>
              <a:t>Depression</a:t>
            </a:r>
          </a:p>
          <a:p>
            <a:pPr>
              <a:buFont typeface="Arial" pitchFamily="34" charset="0"/>
              <a:buChar char="•"/>
            </a:pPr>
            <a:r>
              <a:rPr lang="en-US" sz="1400" b="1" dirty="0"/>
              <a:t>Personal</a:t>
            </a:r>
          </a:p>
          <a:p>
            <a:r>
              <a:rPr lang="en-US" sz="1400" b="1" dirty="0"/>
              <a:t>Despair</a:t>
            </a:r>
          </a:p>
          <a:p>
            <a:pPr>
              <a:buFont typeface="Arial" pitchFamily="34" charset="0"/>
              <a:buChar char="•"/>
            </a:pPr>
            <a:r>
              <a:rPr lang="en-US" sz="1400" b="1" dirty="0"/>
              <a:t>Suicide</a:t>
            </a:r>
            <a:br>
              <a:rPr lang="en-US" sz="1400" b="1" dirty="0"/>
            </a:br>
            <a:r>
              <a:rPr lang="en-US" sz="1400" b="1" dirty="0"/>
              <a:t>(assisted)</a:t>
            </a:r>
          </a:p>
          <a:p>
            <a:endParaRPr lang="en-US" sz="1200" dirty="0"/>
          </a:p>
          <a:p>
            <a:endParaRPr lang="en-US" sz="1200" dirty="0"/>
          </a:p>
        </p:txBody>
      </p:sp>
      <p:sp>
        <p:nvSpPr>
          <p:cNvPr id="89" name="TextBox 88"/>
          <p:cNvSpPr txBox="1"/>
          <p:nvPr/>
        </p:nvSpPr>
        <p:spPr>
          <a:xfrm>
            <a:off x="0" y="1676400"/>
            <a:ext cx="1447800" cy="1938992"/>
          </a:xfrm>
          <a:prstGeom prst="rect">
            <a:avLst/>
          </a:prstGeom>
          <a:noFill/>
        </p:spPr>
        <p:txBody>
          <a:bodyPr wrap="square" rtlCol="0">
            <a:spAutoFit/>
          </a:bodyPr>
          <a:lstStyle/>
          <a:p>
            <a:endParaRPr lang="en-US" sz="1200" b="1" dirty="0"/>
          </a:p>
          <a:p>
            <a:pPr>
              <a:buFont typeface="Arial" pitchFamily="34" charset="0"/>
              <a:buChar char="•"/>
            </a:pPr>
            <a:r>
              <a:rPr lang="en-US" sz="1400" b="1" dirty="0"/>
              <a:t>Samuel’s </a:t>
            </a:r>
            <a:br>
              <a:rPr lang="en-US" sz="1400" b="1" dirty="0"/>
            </a:br>
            <a:r>
              <a:rPr lang="en-US" sz="1400" b="1" dirty="0"/>
              <a:t>   godliness</a:t>
            </a:r>
          </a:p>
          <a:p>
            <a:pPr>
              <a:buFont typeface="Arial" pitchFamily="34" charset="0"/>
              <a:buChar char="•"/>
            </a:pPr>
            <a:r>
              <a:rPr lang="en-US" sz="1400" b="1" dirty="0"/>
              <a:t>National hope</a:t>
            </a:r>
          </a:p>
          <a:p>
            <a:pPr>
              <a:buFont typeface="Arial" pitchFamily="34" charset="0"/>
              <a:buChar char="•"/>
            </a:pPr>
            <a:r>
              <a:rPr lang="en-US" sz="1400" b="1" dirty="0"/>
              <a:t>Motivation</a:t>
            </a:r>
          </a:p>
          <a:p>
            <a:pPr>
              <a:buFont typeface="Arial" pitchFamily="34" charset="0"/>
              <a:buChar char="•"/>
            </a:pPr>
            <a:r>
              <a:rPr lang="en-US" sz="1400" b="1" dirty="0"/>
              <a:t>Purity</a:t>
            </a:r>
          </a:p>
          <a:p>
            <a:endParaRPr lang="en-US" sz="1400" dirty="0"/>
          </a:p>
          <a:p>
            <a:endParaRPr lang="en-US" sz="1200" dirty="0"/>
          </a:p>
          <a:p>
            <a:endParaRPr lang="en-US" sz="1200" dirty="0"/>
          </a:p>
        </p:txBody>
      </p:sp>
      <p:sp>
        <p:nvSpPr>
          <p:cNvPr id="119" name="TextBox 118"/>
          <p:cNvSpPr txBox="1"/>
          <p:nvPr/>
        </p:nvSpPr>
        <p:spPr>
          <a:xfrm>
            <a:off x="1447800" y="1371600"/>
            <a:ext cx="4038600" cy="646331"/>
          </a:xfrm>
          <a:prstGeom prst="rect">
            <a:avLst/>
          </a:prstGeom>
          <a:noFill/>
        </p:spPr>
        <p:txBody>
          <a:bodyPr wrap="square" rtlCol="0">
            <a:spAutoFit/>
          </a:bodyPr>
          <a:lstStyle/>
          <a:p>
            <a:pPr algn="ctr"/>
            <a:r>
              <a:rPr lang="en-US" b="1" dirty="0"/>
              <a:t>Samuel</a:t>
            </a:r>
          </a:p>
          <a:p>
            <a:pPr algn="ctr"/>
            <a:r>
              <a:rPr lang="en-US" b="1" i="1" dirty="0"/>
              <a:t>The Last Judge</a:t>
            </a:r>
          </a:p>
        </p:txBody>
      </p:sp>
      <p:sp>
        <p:nvSpPr>
          <p:cNvPr id="121" name="TextBox 120"/>
          <p:cNvSpPr txBox="1"/>
          <p:nvPr/>
        </p:nvSpPr>
        <p:spPr>
          <a:xfrm flipH="1">
            <a:off x="5943601" y="2590800"/>
            <a:ext cx="228600" cy="369332"/>
          </a:xfrm>
          <a:prstGeom prst="rect">
            <a:avLst/>
          </a:prstGeom>
          <a:noFill/>
        </p:spPr>
        <p:txBody>
          <a:bodyPr wrap="square" rtlCol="0">
            <a:spAutoFit/>
          </a:bodyPr>
          <a:lstStyle/>
          <a:p>
            <a:endParaRPr lang="en-US" dirty="0"/>
          </a:p>
        </p:txBody>
      </p:sp>
      <p:sp>
        <p:nvSpPr>
          <p:cNvPr id="124" name="TextBox 123"/>
          <p:cNvSpPr txBox="1"/>
          <p:nvPr/>
        </p:nvSpPr>
        <p:spPr>
          <a:xfrm>
            <a:off x="5777244" y="1386184"/>
            <a:ext cx="1945020" cy="646331"/>
          </a:xfrm>
          <a:prstGeom prst="rect">
            <a:avLst/>
          </a:prstGeom>
          <a:noFill/>
        </p:spPr>
        <p:txBody>
          <a:bodyPr wrap="square" rtlCol="0">
            <a:spAutoFit/>
          </a:bodyPr>
          <a:lstStyle/>
          <a:p>
            <a:r>
              <a:rPr lang="en-US" b="1" dirty="0"/>
              <a:t>         Saul </a:t>
            </a:r>
          </a:p>
          <a:p>
            <a:r>
              <a:rPr lang="en-US" b="1" i="1" dirty="0"/>
              <a:t>The First King</a:t>
            </a:r>
          </a:p>
        </p:txBody>
      </p:sp>
      <p:sp>
        <p:nvSpPr>
          <p:cNvPr id="125" name="TextBox 124"/>
          <p:cNvSpPr txBox="1"/>
          <p:nvPr/>
        </p:nvSpPr>
        <p:spPr>
          <a:xfrm>
            <a:off x="1295400" y="2197834"/>
            <a:ext cx="1365050" cy="338554"/>
          </a:xfrm>
          <a:prstGeom prst="rect">
            <a:avLst/>
          </a:prstGeom>
          <a:noFill/>
        </p:spPr>
        <p:txBody>
          <a:bodyPr wrap="square" rtlCol="0">
            <a:spAutoFit/>
          </a:bodyPr>
          <a:lstStyle/>
          <a:p>
            <a:r>
              <a:rPr lang="en-US" sz="1600" dirty="0"/>
              <a:t>   </a:t>
            </a:r>
            <a:r>
              <a:rPr lang="en-US" sz="1400" dirty="0">
                <a:latin typeface="Arial Black" pitchFamily="34" charset="0"/>
              </a:rPr>
              <a:t>Birth</a:t>
            </a:r>
          </a:p>
        </p:txBody>
      </p:sp>
      <p:sp>
        <p:nvSpPr>
          <p:cNvPr id="127" name="TextBox 126"/>
          <p:cNvSpPr txBox="1"/>
          <p:nvPr/>
        </p:nvSpPr>
        <p:spPr>
          <a:xfrm>
            <a:off x="2209800" y="2057400"/>
            <a:ext cx="1275797" cy="523220"/>
          </a:xfrm>
          <a:prstGeom prst="rect">
            <a:avLst/>
          </a:prstGeom>
          <a:noFill/>
        </p:spPr>
        <p:txBody>
          <a:bodyPr wrap="square" rtlCol="0">
            <a:spAutoFit/>
          </a:bodyPr>
          <a:lstStyle/>
          <a:p>
            <a:r>
              <a:rPr lang="en-US" sz="1400" dirty="0">
                <a:latin typeface="Arial Black" pitchFamily="34" charset="0"/>
              </a:rPr>
              <a:t>Growth</a:t>
            </a:r>
          </a:p>
          <a:p>
            <a:r>
              <a:rPr lang="en-US" sz="1400" dirty="0">
                <a:latin typeface="Arial Black" pitchFamily="34" charset="0"/>
              </a:rPr>
              <a:t>&amp; Call</a:t>
            </a:r>
          </a:p>
        </p:txBody>
      </p:sp>
      <p:sp>
        <p:nvSpPr>
          <p:cNvPr id="128" name="TextBox 127"/>
          <p:cNvSpPr txBox="1"/>
          <p:nvPr/>
        </p:nvSpPr>
        <p:spPr>
          <a:xfrm flipH="1">
            <a:off x="3276600" y="2167058"/>
            <a:ext cx="1066800" cy="307777"/>
          </a:xfrm>
          <a:prstGeom prst="rect">
            <a:avLst/>
          </a:prstGeom>
          <a:noFill/>
        </p:spPr>
        <p:txBody>
          <a:bodyPr wrap="square" rtlCol="0">
            <a:spAutoFit/>
          </a:bodyPr>
          <a:lstStyle/>
          <a:p>
            <a:r>
              <a:rPr lang="en-US" sz="1400" dirty="0">
                <a:latin typeface="Arial Black" pitchFamily="34" charset="0"/>
              </a:rPr>
              <a:t> Ministry</a:t>
            </a:r>
          </a:p>
        </p:txBody>
      </p:sp>
      <p:sp>
        <p:nvSpPr>
          <p:cNvPr id="129" name="TextBox 128"/>
          <p:cNvSpPr txBox="1"/>
          <p:nvPr/>
        </p:nvSpPr>
        <p:spPr>
          <a:xfrm rot="10800000" flipV="1">
            <a:off x="4495800" y="2209800"/>
            <a:ext cx="1066800" cy="307777"/>
          </a:xfrm>
          <a:prstGeom prst="rect">
            <a:avLst/>
          </a:prstGeom>
          <a:noFill/>
        </p:spPr>
        <p:txBody>
          <a:bodyPr wrap="square" rtlCol="0">
            <a:spAutoFit/>
          </a:bodyPr>
          <a:lstStyle/>
          <a:p>
            <a:r>
              <a:rPr lang="en-US" sz="1400" dirty="0">
                <a:latin typeface="Arial Black" pitchFamily="34" charset="0"/>
              </a:rPr>
              <a:t>Change</a:t>
            </a:r>
          </a:p>
        </p:txBody>
      </p:sp>
      <p:sp>
        <p:nvSpPr>
          <p:cNvPr id="132" name="TextBox 131"/>
          <p:cNvSpPr txBox="1"/>
          <p:nvPr/>
        </p:nvSpPr>
        <p:spPr>
          <a:xfrm>
            <a:off x="5495363" y="1958370"/>
            <a:ext cx="1777332" cy="523220"/>
          </a:xfrm>
          <a:prstGeom prst="rect">
            <a:avLst/>
          </a:prstGeom>
          <a:noFill/>
        </p:spPr>
        <p:txBody>
          <a:bodyPr wrap="square" rtlCol="0">
            <a:spAutoFit/>
          </a:bodyPr>
          <a:lstStyle/>
          <a:p>
            <a:r>
              <a:rPr lang="en-US" sz="1400" dirty="0">
                <a:latin typeface="Arial Black" pitchFamily="34" charset="0"/>
              </a:rPr>
              <a:t>Rejection </a:t>
            </a:r>
          </a:p>
          <a:p>
            <a:r>
              <a:rPr lang="en-US" sz="1400" dirty="0">
                <a:latin typeface="Arial Black" pitchFamily="34" charset="0"/>
              </a:rPr>
              <a:t>by God</a:t>
            </a:r>
          </a:p>
        </p:txBody>
      </p:sp>
      <p:sp>
        <p:nvSpPr>
          <p:cNvPr id="134" name="TextBox 133"/>
          <p:cNvSpPr txBox="1"/>
          <p:nvPr/>
        </p:nvSpPr>
        <p:spPr>
          <a:xfrm>
            <a:off x="6795707" y="1990636"/>
            <a:ext cx="1686910" cy="523220"/>
          </a:xfrm>
          <a:prstGeom prst="rect">
            <a:avLst/>
          </a:prstGeom>
          <a:noFill/>
        </p:spPr>
        <p:txBody>
          <a:bodyPr wrap="square" rtlCol="0">
            <a:spAutoFit/>
          </a:bodyPr>
          <a:lstStyle/>
          <a:p>
            <a:r>
              <a:rPr lang="en-US" sz="1400" dirty="0">
                <a:latin typeface="Arial Black" pitchFamily="34" charset="0"/>
              </a:rPr>
              <a:t>Rebellion</a:t>
            </a:r>
          </a:p>
          <a:p>
            <a:r>
              <a:rPr lang="en-US" sz="1400" dirty="0">
                <a:latin typeface="Arial Black" pitchFamily="34" charset="0"/>
              </a:rPr>
              <a:t>Against God</a:t>
            </a:r>
          </a:p>
        </p:txBody>
      </p:sp>
      <p:sp>
        <p:nvSpPr>
          <p:cNvPr id="135" name="TextBox 134"/>
          <p:cNvSpPr txBox="1"/>
          <p:nvPr/>
        </p:nvSpPr>
        <p:spPr>
          <a:xfrm>
            <a:off x="1143000" y="3810000"/>
            <a:ext cx="1227591" cy="338554"/>
          </a:xfrm>
          <a:prstGeom prst="rect">
            <a:avLst/>
          </a:prstGeom>
          <a:noFill/>
        </p:spPr>
        <p:txBody>
          <a:bodyPr wrap="square" rtlCol="0">
            <a:spAutoFit/>
          </a:bodyPr>
          <a:lstStyle/>
          <a:p>
            <a:r>
              <a:rPr lang="en-US" sz="1600" dirty="0"/>
              <a:t>Chapter 1</a:t>
            </a:r>
          </a:p>
        </p:txBody>
      </p:sp>
      <p:sp>
        <p:nvSpPr>
          <p:cNvPr id="137" name="TextBox 136"/>
          <p:cNvSpPr txBox="1"/>
          <p:nvPr/>
        </p:nvSpPr>
        <p:spPr>
          <a:xfrm>
            <a:off x="2133601" y="3810000"/>
            <a:ext cx="1143000" cy="338554"/>
          </a:xfrm>
          <a:prstGeom prst="rect">
            <a:avLst/>
          </a:prstGeom>
          <a:noFill/>
        </p:spPr>
        <p:txBody>
          <a:bodyPr wrap="square" rtlCol="0">
            <a:spAutoFit/>
          </a:bodyPr>
          <a:lstStyle/>
          <a:p>
            <a:r>
              <a:rPr lang="en-US" sz="1600" dirty="0"/>
              <a:t>Chapter 2</a:t>
            </a:r>
          </a:p>
        </p:txBody>
      </p:sp>
      <p:sp>
        <p:nvSpPr>
          <p:cNvPr id="138" name="TextBox 137"/>
          <p:cNvSpPr txBox="1"/>
          <p:nvPr/>
        </p:nvSpPr>
        <p:spPr>
          <a:xfrm>
            <a:off x="3151062" y="3819342"/>
            <a:ext cx="1335748" cy="344330"/>
          </a:xfrm>
          <a:prstGeom prst="rect">
            <a:avLst/>
          </a:prstGeom>
          <a:noFill/>
        </p:spPr>
        <p:txBody>
          <a:bodyPr wrap="square" rtlCol="0">
            <a:spAutoFit/>
          </a:bodyPr>
          <a:lstStyle/>
          <a:p>
            <a:r>
              <a:rPr lang="en-US" sz="1600" dirty="0"/>
              <a:t>Chapter 3 - 7</a:t>
            </a:r>
          </a:p>
        </p:txBody>
      </p:sp>
      <p:sp>
        <p:nvSpPr>
          <p:cNvPr id="139" name="TextBox 138"/>
          <p:cNvSpPr txBox="1"/>
          <p:nvPr/>
        </p:nvSpPr>
        <p:spPr>
          <a:xfrm>
            <a:off x="4242038" y="3829049"/>
            <a:ext cx="1427115" cy="338554"/>
          </a:xfrm>
          <a:prstGeom prst="rect">
            <a:avLst/>
          </a:prstGeom>
          <a:noFill/>
        </p:spPr>
        <p:txBody>
          <a:bodyPr wrap="square" rtlCol="0">
            <a:spAutoFit/>
          </a:bodyPr>
          <a:lstStyle/>
          <a:p>
            <a:r>
              <a:rPr lang="en-US" sz="1600"/>
              <a:t>Chapter 8-12</a:t>
            </a:r>
            <a:endParaRPr lang="en-US" sz="1600" dirty="0"/>
          </a:p>
        </p:txBody>
      </p:sp>
      <p:cxnSp>
        <p:nvCxnSpPr>
          <p:cNvPr id="142" name="Straight Connector 141"/>
          <p:cNvCxnSpPr/>
          <p:nvPr/>
        </p:nvCxnSpPr>
        <p:spPr>
          <a:xfrm rot="5400000" flipH="1" flipV="1">
            <a:off x="5867400" y="3429000"/>
            <a:ext cx="15240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6629400" y="2667000"/>
            <a:ext cx="1881194"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2362200" y="4267200"/>
            <a:ext cx="2971800" cy="369332"/>
          </a:xfrm>
          <a:prstGeom prst="rect">
            <a:avLst/>
          </a:prstGeom>
          <a:noFill/>
        </p:spPr>
        <p:txBody>
          <a:bodyPr wrap="square" rtlCol="0">
            <a:spAutoFit/>
          </a:bodyPr>
          <a:lstStyle/>
          <a:p>
            <a:r>
              <a:rPr lang="en-US" b="1" dirty="0"/>
              <a:t>       Public Trust</a:t>
            </a:r>
          </a:p>
        </p:txBody>
      </p:sp>
      <p:sp>
        <p:nvSpPr>
          <p:cNvPr id="160" name="TextBox 159"/>
          <p:cNvSpPr txBox="1"/>
          <p:nvPr/>
        </p:nvSpPr>
        <p:spPr>
          <a:xfrm>
            <a:off x="5600700" y="4229099"/>
            <a:ext cx="2514600" cy="369332"/>
          </a:xfrm>
          <a:prstGeom prst="rect">
            <a:avLst/>
          </a:prstGeom>
          <a:noFill/>
        </p:spPr>
        <p:txBody>
          <a:bodyPr wrap="square" rtlCol="0">
            <a:spAutoFit/>
          </a:bodyPr>
          <a:lstStyle/>
          <a:p>
            <a:r>
              <a:rPr lang="en-US" b="1" dirty="0"/>
              <a:t>Public disillusionment </a:t>
            </a:r>
          </a:p>
        </p:txBody>
      </p:sp>
      <p:sp>
        <p:nvSpPr>
          <p:cNvPr id="161" name="TextBox 160"/>
          <p:cNvSpPr txBox="1"/>
          <p:nvPr/>
        </p:nvSpPr>
        <p:spPr>
          <a:xfrm>
            <a:off x="6820254" y="2428221"/>
            <a:ext cx="1333145" cy="1384995"/>
          </a:xfrm>
          <a:prstGeom prst="rect">
            <a:avLst/>
          </a:prstGeom>
          <a:noFill/>
        </p:spPr>
        <p:txBody>
          <a:bodyPr wrap="square" rtlCol="0">
            <a:spAutoFit/>
          </a:bodyPr>
          <a:lstStyle/>
          <a:p>
            <a:endParaRPr lang="en-US" sz="1400" dirty="0"/>
          </a:p>
          <a:p>
            <a:r>
              <a:rPr lang="en-US" sz="1400" b="1" dirty="0"/>
              <a:t>DAVID chosen, trained, tested, protected (16-30)</a:t>
            </a:r>
          </a:p>
        </p:txBody>
      </p:sp>
      <p:sp>
        <p:nvSpPr>
          <p:cNvPr id="162" name="TextBox 161"/>
          <p:cNvSpPr txBox="1"/>
          <p:nvPr/>
        </p:nvSpPr>
        <p:spPr>
          <a:xfrm>
            <a:off x="6477000" y="3810000"/>
            <a:ext cx="2033594" cy="338554"/>
          </a:xfrm>
          <a:prstGeom prst="rect">
            <a:avLst/>
          </a:prstGeom>
          <a:noFill/>
        </p:spPr>
        <p:txBody>
          <a:bodyPr wrap="square" rtlCol="0">
            <a:spAutoFit/>
          </a:bodyPr>
          <a:lstStyle/>
          <a:p>
            <a:r>
              <a:rPr lang="en-US" sz="1600" dirty="0"/>
              <a:t>       Chapter 17-31</a:t>
            </a:r>
          </a:p>
        </p:txBody>
      </p:sp>
      <p:sp>
        <p:nvSpPr>
          <p:cNvPr id="164" name="TextBox 163"/>
          <p:cNvSpPr txBox="1"/>
          <p:nvPr/>
        </p:nvSpPr>
        <p:spPr>
          <a:xfrm>
            <a:off x="5430440" y="2410599"/>
            <a:ext cx="1492554" cy="1846659"/>
          </a:xfrm>
          <a:prstGeom prst="rect">
            <a:avLst/>
          </a:prstGeom>
          <a:noFill/>
        </p:spPr>
        <p:txBody>
          <a:bodyPr wrap="square" rtlCol="0">
            <a:spAutoFit/>
          </a:bodyPr>
          <a:lstStyle/>
          <a:p>
            <a:pPr>
              <a:buFont typeface="Arial" pitchFamily="34" charset="0"/>
              <a:buChar char="•"/>
            </a:pPr>
            <a:r>
              <a:rPr lang="en-US" sz="1400" dirty="0"/>
              <a:t>    </a:t>
            </a:r>
            <a:r>
              <a:rPr lang="en-US" sz="1400" b="1" dirty="0"/>
              <a:t>Impatient</a:t>
            </a:r>
          </a:p>
          <a:p>
            <a:pPr>
              <a:buFont typeface="Arial" pitchFamily="34" charset="0"/>
              <a:buChar char="•"/>
            </a:pPr>
            <a:r>
              <a:rPr lang="en-US" sz="1400" dirty="0"/>
              <a:t>    </a:t>
            </a:r>
            <a:r>
              <a:rPr lang="en-US" sz="1400" b="1" dirty="0"/>
              <a:t>Rash</a:t>
            </a:r>
          </a:p>
          <a:p>
            <a:pPr>
              <a:buFont typeface="Arial" pitchFamily="34" charset="0"/>
              <a:buChar char="•"/>
            </a:pPr>
            <a:r>
              <a:rPr lang="en-US" sz="1400" b="1" dirty="0"/>
              <a:t>    Disobedient</a:t>
            </a:r>
          </a:p>
          <a:p>
            <a:pPr>
              <a:buFont typeface="Arial" pitchFamily="34" charset="0"/>
              <a:buChar char="•"/>
            </a:pPr>
            <a:r>
              <a:rPr lang="en-US" sz="1400" b="1" dirty="0"/>
              <a:t>     “insane”</a:t>
            </a:r>
          </a:p>
          <a:p>
            <a:pPr>
              <a:buFont typeface="Arial" pitchFamily="34" charset="0"/>
              <a:buChar char="•"/>
            </a:pPr>
            <a:r>
              <a:rPr lang="en-US" sz="1400" b="1" dirty="0"/>
              <a:t>     Jealous</a:t>
            </a:r>
          </a:p>
          <a:p>
            <a:pPr>
              <a:buFont typeface="Arial" pitchFamily="34" charset="0"/>
              <a:buChar char="•"/>
            </a:pPr>
            <a:r>
              <a:rPr lang="en-US" sz="1400" b="1" dirty="0"/>
              <a:t>     Murderous</a:t>
            </a:r>
            <a:br>
              <a:rPr lang="en-US" sz="1400" b="1" dirty="0"/>
            </a:br>
            <a:br>
              <a:rPr lang="en-US" sz="1400" dirty="0"/>
            </a:br>
            <a:r>
              <a:rPr lang="en-US" sz="1400" dirty="0"/>
              <a:t>  </a:t>
            </a:r>
            <a:r>
              <a:rPr lang="en-US" sz="1600" dirty="0"/>
              <a:t>Chapter 13-16  </a:t>
            </a:r>
          </a:p>
        </p:txBody>
      </p:sp>
      <p:sp>
        <p:nvSpPr>
          <p:cNvPr id="165" name="TextBox 164"/>
          <p:cNvSpPr txBox="1"/>
          <p:nvPr/>
        </p:nvSpPr>
        <p:spPr>
          <a:xfrm>
            <a:off x="1066800" y="4724400"/>
            <a:ext cx="7849339" cy="338554"/>
          </a:xfrm>
          <a:prstGeom prst="rect">
            <a:avLst/>
          </a:prstGeom>
          <a:noFill/>
        </p:spPr>
        <p:txBody>
          <a:bodyPr wrap="square" rtlCol="0">
            <a:spAutoFit/>
          </a:bodyPr>
          <a:lstStyle/>
          <a:p>
            <a:r>
              <a:rPr lang="en-US" sz="1600" dirty="0"/>
              <a:t>        </a:t>
            </a:r>
            <a:r>
              <a:rPr lang="en-US" sz="1600" b="1" dirty="0"/>
              <a:t>Though leaders and nations change , God’s purposes always move forward</a:t>
            </a:r>
          </a:p>
        </p:txBody>
      </p:sp>
      <p:sp>
        <p:nvSpPr>
          <p:cNvPr id="166" name="TextBox 165"/>
          <p:cNvSpPr txBox="1"/>
          <p:nvPr/>
        </p:nvSpPr>
        <p:spPr>
          <a:xfrm>
            <a:off x="3695702" y="5169108"/>
            <a:ext cx="2362199" cy="369332"/>
          </a:xfrm>
          <a:prstGeom prst="rect">
            <a:avLst/>
          </a:prstGeom>
          <a:noFill/>
        </p:spPr>
        <p:txBody>
          <a:bodyPr wrap="square" rtlCol="0">
            <a:spAutoFit/>
          </a:bodyPr>
          <a:lstStyle/>
          <a:p>
            <a:r>
              <a:rPr lang="en-US" b="1" dirty="0"/>
              <a:t>8:6-9; 13-14; 15:14-15</a:t>
            </a:r>
          </a:p>
        </p:txBody>
      </p:sp>
      <p:sp>
        <p:nvSpPr>
          <p:cNvPr id="168" name="TextBox 167"/>
          <p:cNvSpPr txBox="1"/>
          <p:nvPr/>
        </p:nvSpPr>
        <p:spPr>
          <a:xfrm>
            <a:off x="0" y="4114800"/>
            <a:ext cx="1295400" cy="615553"/>
          </a:xfrm>
          <a:prstGeom prst="rect">
            <a:avLst/>
          </a:prstGeom>
          <a:noFill/>
        </p:spPr>
        <p:txBody>
          <a:bodyPr wrap="square" rtlCol="0">
            <a:spAutoFit/>
          </a:bodyPr>
          <a:lstStyle/>
          <a:p>
            <a:r>
              <a:rPr lang="en-US" sz="1600" b="1" i="1" dirty="0">
                <a:latin typeface="Corbel" pitchFamily="34" charset="0"/>
              </a:rPr>
              <a:t>Attitude of  the people</a:t>
            </a:r>
            <a:r>
              <a:rPr lang="en-US" b="1" i="1" dirty="0">
                <a:latin typeface="Corbel" pitchFamily="34" charset="0"/>
              </a:rPr>
              <a:t> </a:t>
            </a:r>
          </a:p>
        </p:txBody>
      </p:sp>
      <p:sp>
        <p:nvSpPr>
          <p:cNvPr id="169" name="TextBox 168"/>
          <p:cNvSpPr txBox="1"/>
          <p:nvPr/>
        </p:nvSpPr>
        <p:spPr>
          <a:xfrm>
            <a:off x="1524000" y="5715000"/>
            <a:ext cx="6553200" cy="584775"/>
          </a:xfrm>
          <a:prstGeom prst="rect">
            <a:avLst/>
          </a:prstGeom>
          <a:noFill/>
        </p:spPr>
        <p:txBody>
          <a:bodyPr wrap="square" rtlCol="0">
            <a:spAutoFit/>
          </a:bodyPr>
          <a:lstStyle/>
          <a:p>
            <a:r>
              <a:rPr lang="en-US" sz="1600" b="1" dirty="0"/>
              <a:t>Typified in Samuel who was a prophet, priest, and judge; also portrayed in the life of David…shepherd, king, and born in Bethlehem </a:t>
            </a:r>
          </a:p>
        </p:txBody>
      </p:sp>
      <p:sp>
        <p:nvSpPr>
          <p:cNvPr id="4" name="TextBox 3"/>
          <p:cNvSpPr txBox="1"/>
          <p:nvPr/>
        </p:nvSpPr>
        <p:spPr>
          <a:xfrm>
            <a:off x="703090" y="388352"/>
            <a:ext cx="1641819" cy="646331"/>
          </a:xfrm>
          <a:prstGeom prst="rect">
            <a:avLst/>
          </a:prstGeom>
          <a:solidFill>
            <a:schemeClr val="accent4"/>
          </a:solidFill>
        </p:spPr>
        <p:txBody>
          <a:bodyPr wrap="square" rtlCol="0">
            <a:spAutoFit/>
          </a:bodyPr>
          <a:lstStyle/>
          <a:p>
            <a:r>
              <a:rPr lang="en-US" dirty="0">
                <a:latin typeface="Abadi MT Condensed Extra Bold" charset="0"/>
                <a:ea typeface="Abadi MT Condensed Extra Bold" charset="0"/>
                <a:cs typeface="Abadi MT Condensed Extra Bold" charset="0"/>
              </a:rPr>
              <a:t>Samuel means “Heard by God”</a:t>
            </a:r>
          </a:p>
        </p:txBody>
      </p:sp>
      <p:sp>
        <p:nvSpPr>
          <p:cNvPr id="5" name="TextBox 4"/>
          <p:cNvSpPr txBox="1"/>
          <p:nvPr/>
        </p:nvSpPr>
        <p:spPr>
          <a:xfrm>
            <a:off x="6858001" y="273031"/>
            <a:ext cx="1610709" cy="923330"/>
          </a:xfrm>
          <a:prstGeom prst="rect">
            <a:avLst/>
          </a:prstGeom>
          <a:solidFill>
            <a:schemeClr val="accent4"/>
          </a:solidFill>
        </p:spPr>
        <p:txBody>
          <a:bodyPr wrap="square" rtlCol="0">
            <a:spAutoFit/>
          </a:bodyPr>
          <a:lstStyle/>
          <a:p>
            <a:pPr algn="ctr"/>
            <a:r>
              <a:rPr lang="en-US" b="1" dirty="0">
                <a:latin typeface="Abadi MT Condensed Extra Bold" charset="0"/>
                <a:ea typeface="Abadi MT Condensed Extra Bold" charset="0"/>
                <a:cs typeface="Abadi MT Condensed Extra Bold" charset="0"/>
              </a:rPr>
              <a:t>Saul reigns for 40 years </a:t>
            </a:r>
          </a:p>
          <a:p>
            <a:r>
              <a:rPr lang="en-US" dirty="0"/>
              <a:t>(</a:t>
            </a:r>
            <a:r>
              <a:rPr lang="en-US" b="1" dirty="0"/>
              <a:t>Acts 13:21)</a:t>
            </a:r>
          </a:p>
        </p:txBody>
      </p:sp>
    </p:spTree>
    <p:extLst>
      <p:ext uri="{BB962C8B-B14F-4D97-AF65-F5344CB8AC3E}">
        <p14:creationId xmlns:p14="http://schemas.microsoft.com/office/powerpoint/2010/main" val="178856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394391823"/>
              </p:ext>
            </p:extLst>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dirty="0"/>
                        <a:t>From Exodus to crossing of the Jordan</a:t>
                      </a:r>
                      <a:endParaRPr lang="en-US" sz="1400" b="1" dirty="0"/>
                    </a:p>
                  </a:txBody>
                  <a:tcPr marL="68580" marR="68580" marT="34290" marB="34290">
                    <a:solidFill>
                      <a:schemeClr val="bg2"/>
                    </a:solidFill>
                  </a:tcPr>
                </a:tc>
                <a:tc>
                  <a:txBody>
                    <a:bodyPr/>
                    <a:lstStyle/>
                    <a:p>
                      <a:r>
                        <a:rPr lang="en-US" sz="1400" dirty="0"/>
                        <a:t>Ex.</a:t>
                      </a:r>
                      <a:r>
                        <a:rPr lang="en-US" sz="1400" baseline="0" dirty="0"/>
                        <a:t> 12-Deut. 34</a:t>
                      </a:r>
                      <a:endParaRPr lang="en-US" sz="1400" b="1" dirty="0"/>
                    </a:p>
                  </a:txBody>
                  <a:tcPr marL="68580" marR="68580" marT="34290" marB="34290">
                    <a:solidFill>
                      <a:schemeClr val="bg2"/>
                    </a:solidFill>
                  </a:tcPr>
                </a:tc>
                <a:tc>
                  <a:txBody>
                    <a:bodyPr/>
                    <a:lstStyle/>
                    <a:p>
                      <a:pPr algn="ctr"/>
                      <a:r>
                        <a:rPr lang="en-US" sz="1400" dirty="0"/>
                        <a:t>40</a:t>
                      </a:r>
                      <a:endParaRPr lang="en-US" sz="1400" b="1" dirty="0"/>
                    </a:p>
                  </a:txBody>
                  <a:tcPr marL="68580" marR="68580" marT="34290" marB="34290">
                    <a:solidFill>
                      <a:schemeClr val="bg2"/>
                    </a:solidFill>
                  </a:tcPr>
                </a:tc>
                <a:tc>
                  <a:txBody>
                    <a:bodyPr/>
                    <a:lstStyle/>
                    <a:p>
                      <a:r>
                        <a:rPr lang="en-US" sz="1400" dirty="0"/>
                        <a:t>Moses</a:t>
                      </a:r>
                      <a:endParaRPr lang="en-US" sz="1400" b="1" dirty="0"/>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chemeClr val="bg2"/>
                    </a:solidFill>
                  </a:tcPr>
                </a:tc>
                <a:tc>
                  <a:txBody>
                    <a:bodyPr/>
                    <a:lstStyle/>
                    <a:p>
                      <a:r>
                        <a:rPr lang="en-US" sz="1300" dirty="0"/>
                        <a:t>Josh. 1-24</a:t>
                      </a:r>
                    </a:p>
                  </a:txBody>
                  <a:tcPr marL="68580" marR="68580" marT="34290" marB="34290">
                    <a:solidFill>
                      <a:schemeClr val="bg2"/>
                    </a:solidFill>
                  </a:tcPr>
                </a:tc>
                <a:tc>
                  <a:txBody>
                    <a:bodyPr/>
                    <a:lstStyle/>
                    <a:p>
                      <a:pPr algn="ctr"/>
                      <a:r>
                        <a:rPr lang="en-US" sz="1300" dirty="0"/>
                        <a:t>51</a:t>
                      </a:r>
                    </a:p>
                  </a:txBody>
                  <a:tcPr marL="68580" marR="68580" marT="34290" marB="34290">
                    <a:solidFill>
                      <a:schemeClr val="bg2"/>
                    </a:solidFill>
                  </a:tcPr>
                </a:tc>
                <a:tc>
                  <a:txBody>
                    <a:bodyPr/>
                    <a:lstStyle/>
                    <a:p>
                      <a:r>
                        <a:rPr lang="en-US" sz="1300"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 Joshua to King Saul</a:t>
                      </a:r>
                    </a:p>
                  </a:txBody>
                  <a:tcPr marL="68580" marR="68580" marT="34290" marB="34290">
                    <a:solidFill>
                      <a:srgbClr val="FFFF00"/>
                    </a:solidFill>
                  </a:tcPr>
                </a:tc>
                <a:tc>
                  <a:txBody>
                    <a:bodyPr/>
                    <a:lstStyle/>
                    <a:p>
                      <a:r>
                        <a:rPr lang="en-US" sz="1300" dirty="0"/>
                        <a:t>Ju,</a:t>
                      </a:r>
                      <a:r>
                        <a:rPr lang="en-US" sz="1300" baseline="0" dirty="0"/>
                        <a:t> Ruth, 1 Sa. 1-9</a:t>
                      </a:r>
                      <a:endParaRPr lang="en-US" sz="1300" dirty="0"/>
                    </a:p>
                  </a:txBody>
                  <a:tcPr marL="68580" marR="68580" marT="34290" marB="34290">
                    <a:solidFill>
                      <a:srgbClr val="FFFF00"/>
                    </a:solidFill>
                  </a:tcPr>
                </a:tc>
                <a:tc>
                  <a:txBody>
                    <a:bodyPr/>
                    <a:lstStyle/>
                    <a:p>
                      <a:pPr algn="ctr"/>
                      <a:r>
                        <a:rPr lang="en-US" sz="1300" dirty="0"/>
                        <a:t>305</a:t>
                      </a:r>
                    </a:p>
                  </a:txBody>
                  <a:tcPr marL="68580" marR="68580" marT="34290" marB="34290">
                    <a:solidFill>
                      <a:srgbClr val="FFFF00"/>
                    </a:solidFill>
                  </a:tcPr>
                </a:tc>
                <a:tc>
                  <a:txBody>
                    <a:bodyPr/>
                    <a:lstStyle/>
                    <a:p>
                      <a:r>
                        <a:rPr lang="en-US" sz="1300" dirty="0"/>
                        <a:t>Samuel</a:t>
                      </a:r>
                    </a:p>
                  </a:txBody>
                  <a:tcPr marL="68580" marR="68580" marT="34290" marB="34290">
                    <a:solidFill>
                      <a:srgbClr val="FFFF00"/>
                    </a:solidFill>
                  </a:tcPr>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a:t>
                      </a:r>
                      <a:r>
                        <a:rPr lang="en-US" sz="1300" baseline="0" dirty="0"/>
                        <a:t> origin of kingdom to its division</a:t>
                      </a:r>
                      <a:endParaRPr lang="en-US" sz="1300" dirty="0"/>
                    </a:p>
                  </a:txBody>
                  <a:tcPr marL="68580" marR="68580" marT="34290" marB="34290">
                    <a:solidFill>
                      <a:srgbClr val="FFFF00"/>
                    </a:solidFill>
                  </a:tcPr>
                </a:tc>
                <a:tc>
                  <a:txBody>
                    <a:bodyPr/>
                    <a:lstStyle/>
                    <a:p>
                      <a:r>
                        <a:rPr lang="en-US" sz="1300" dirty="0"/>
                        <a:t>1 Sa. 9-1 Ki. 11; 1 Chr. 10, 2 Chr. 9</a:t>
                      </a:r>
                    </a:p>
                  </a:txBody>
                  <a:tcPr marL="68580" marR="68580" marT="34290" marB="34290">
                    <a:solidFill>
                      <a:srgbClr val="FFFF00"/>
                    </a:solidFill>
                  </a:tcPr>
                </a:tc>
                <a:tc>
                  <a:txBody>
                    <a:bodyPr/>
                    <a:lstStyle/>
                    <a:p>
                      <a:pPr algn="ctr"/>
                      <a:r>
                        <a:rPr lang="en-US" sz="1300" dirty="0"/>
                        <a:t>120</a:t>
                      </a:r>
                    </a:p>
                  </a:txBody>
                  <a:tcPr marL="68580" marR="68580" marT="34290" marB="34290">
                    <a:solidFill>
                      <a:srgbClr val="FFFF00"/>
                    </a:solidFill>
                  </a:tcPr>
                </a:tc>
                <a:tc>
                  <a:txBody>
                    <a:bodyPr/>
                    <a:lstStyle/>
                    <a:p>
                      <a:r>
                        <a:rPr lang="en-US" sz="1300" dirty="0"/>
                        <a:t>David</a:t>
                      </a:r>
                    </a:p>
                  </a:txBody>
                  <a:tcPr marL="68580" marR="68580" marT="34290" marB="34290">
                    <a:solidFill>
                      <a:srgbClr val="FFFF00"/>
                    </a:solidFill>
                  </a:tcPr>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70778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331976"/>
          </a:xfrm>
        </p:spPr>
        <p:txBody>
          <a:bodyPr>
            <a:normAutofit fontScale="90000"/>
          </a:bodyPr>
          <a:lstStyle/>
          <a:p>
            <a:br>
              <a:rPr lang="en-US" dirty="0"/>
            </a:br>
            <a:r>
              <a:rPr lang="en-US" sz="3600" dirty="0">
                <a:solidFill>
                  <a:schemeClr val="accent4"/>
                </a:solidFill>
              </a:rPr>
              <a:t>Kings Before Division of Kingdom (1 &amp; 2 Samuel)</a:t>
            </a:r>
            <a:br>
              <a:rPr lang="en-US" dirty="0">
                <a:solidFill>
                  <a:schemeClr val="accent4"/>
                </a:solidFill>
              </a:rPr>
            </a:br>
            <a:endParaRPr lang="en-US" dirty="0">
              <a:solidFill>
                <a:schemeClr val="accent4"/>
              </a:solidFill>
            </a:endParaRPr>
          </a:p>
        </p:txBody>
      </p:sp>
      <p:sp>
        <p:nvSpPr>
          <p:cNvPr id="3" name="Content Placeholder 2"/>
          <p:cNvSpPr>
            <a:spLocks noGrp="1"/>
          </p:cNvSpPr>
          <p:nvPr>
            <p:ph idx="1"/>
          </p:nvPr>
        </p:nvSpPr>
        <p:spPr>
          <a:xfrm>
            <a:off x="228600" y="1676401"/>
            <a:ext cx="8458200" cy="4724400"/>
          </a:xfrm>
        </p:spPr>
        <p:txBody>
          <a:bodyPr>
            <a:normAutofit fontScale="92500" lnSpcReduction="10000"/>
          </a:bodyPr>
          <a:lstStyle/>
          <a:p>
            <a:pPr marL="633222" indent="-514350">
              <a:buFont typeface="+mj-lt"/>
              <a:buAutoNum type="arabicPeriod"/>
            </a:pPr>
            <a:r>
              <a:rPr lang="en-US" sz="3000" b="1" dirty="0"/>
              <a:t>Saul:</a:t>
            </a:r>
            <a:r>
              <a:rPr lang="en-US" sz="3000" dirty="0"/>
              <a:t> First King of Israel; son of Kish; father of </a:t>
            </a:r>
            <a:r>
              <a:rPr lang="en-US" sz="3000" dirty="0" err="1"/>
              <a:t>Ish-Bosheth</a:t>
            </a:r>
            <a:r>
              <a:rPr lang="en-US" sz="3000" dirty="0"/>
              <a:t>, Jonathan and Michal.</a:t>
            </a:r>
          </a:p>
          <a:p>
            <a:pPr marL="633222" indent="-514350">
              <a:buFont typeface="+mj-lt"/>
              <a:buAutoNum type="arabicPeriod"/>
            </a:pPr>
            <a:r>
              <a:rPr lang="en-US" sz="3000" b="1" dirty="0" err="1"/>
              <a:t>Ish-Bosheth</a:t>
            </a:r>
            <a:r>
              <a:rPr lang="en-US" sz="3000" b="1" dirty="0"/>
              <a:t> (or </a:t>
            </a:r>
            <a:r>
              <a:rPr lang="en-US" sz="3000" b="1" dirty="0" err="1"/>
              <a:t>Eshbaal</a:t>
            </a:r>
            <a:r>
              <a:rPr lang="en-US" sz="3000" b="1" dirty="0"/>
              <a:t>):</a:t>
            </a:r>
            <a:r>
              <a:rPr lang="en-US" sz="3000" dirty="0"/>
              <a:t> King of Israel; son of Saul.</a:t>
            </a:r>
          </a:p>
          <a:p>
            <a:pPr marL="633222" indent="-514350">
              <a:buFont typeface="+mj-lt"/>
              <a:buAutoNum type="arabicPeriod"/>
            </a:pPr>
            <a:r>
              <a:rPr lang="en-US" sz="3000" b="1" dirty="0"/>
              <a:t>David: </a:t>
            </a:r>
            <a:r>
              <a:rPr lang="en-US" sz="3000" dirty="0"/>
              <a:t>King of Judah; later of Israel; son of Jesse; husband of Abigail, </a:t>
            </a:r>
            <a:r>
              <a:rPr lang="en-US" sz="3000" dirty="0" err="1"/>
              <a:t>Ahinoam</a:t>
            </a:r>
            <a:r>
              <a:rPr lang="en-US" sz="3000" dirty="0"/>
              <a:t>, Bathsheba, Michal, etc.; father of Absalom, </a:t>
            </a:r>
            <a:r>
              <a:rPr lang="en-US" sz="3000" dirty="0" err="1"/>
              <a:t>Adonijah</a:t>
            </a:r>
            <a:r>
              <a:rPr lang="en-US" sz="3000" dirty="0"/>
              <a:t>, Amnon, Solomon, Tamar, etc.</a:t>
            </a:r>
          </a:p>
          <a:p>
            <a:pPr marL="633222" indent="-514350">
              <a:buFont typeface="+mj-lt"/>
              <a:buAutoNum type="arabicPeriod"/>
            </a:pPr>
            <a:r>
              <a:rPr lang="en-US" sz="3000" b="1" dirty="0"/>
              <a:t>Solomon:</a:t>
            </a:r>
            <a:r>
              <a:rPr lang="en-US" sz="3000" dirty="0"/>
              <a:t> King of Israel and Judah; son of David; father of Rehoboam.</a:t>
            </a:r>
          </a:p>
          <a:p>
            <a:pPr marL="633222" indent="-514350">
              <a:buFont typeface="+mj-lt"/>
              <a:buAutoNum type="arabicPeriod"/>
            </a:pPr>
            <a:r>
              <a:rPr lang="en-US" sz="3000" b="1" dirty="0"/>
              <a:t>Rehoboam:</a:t>
            </a:r>
            <a:r>
              <a:rPr lang="en-US" sz="3000" dirty="0"/>
              <a:t> Son of Solomon; during his reign the kingdom was divided into Judah and Israel</a:t>
            </a:r>
          </a:p>
          <a:p>
            <a:endParaRPr lang="en-US" dirty="0"/>
          </a:p>
        </p:txBody>
      </p:sp>
    </p:spTree>
    <p:extLst>
      <p:ext uri="{BB962C8B-B14F-4D97-AF65-F5344CB8AC3E}">
        <p14:creationId xmlns:p14="http://schemas.microsoft.com/office/powerpoint/2010/main" val="978165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dirty="0">
                <a:solidFill>
                  <a:schemeClr val="accent4"/>
                </a:solidFill>
              </a:rPr>
              <a:t>Prophets</a:t>
            </a:r>
            <a:r>
              <a:rPr lang="en-US" sz="3200" dirty="0"/>
              <a:t> </a:t>
            </a:r>
            <a:r>
              <a:rPr lang="en-US" sz="3200" dirty="0">
                <a:solidFill>
                  <a:schemeClr val="accent4"/>
                </a:solidFill>
              </a:rPr>
              <a:t>in Old Testament </a:t>
            </a:r>
            <a:r>
              <a:rPr lang="en-US" sz="2400" dirty="0">
                <a:solidFill>
                  <a:schemeClr val="accent4"/>
                </a:solidFill>
              </a:rPr>
              <a:t>(Hester)</a:t>
            </a:r>
            <a:endParaRPr lang="en-US" sz="3200" dirty="0">
              <a:solidFill>
                <a:schemeClr val="accent4"/>
              </a:solidFill>
            </a:endParaRPr>
          </a:p>
        </p:txBody>
      </p:sp>
      <p:sp>
        <p:nvSpPr>
          <p:cNvPr id="8" name="Text Placeholder 7"/>
          <p:cNvSpPr>
            <a:spLocks noGrp="1"/>
          </p:cNvSpPr>
          <p:nvPr>
            <p:ph type="body" idx="1"/>
          </p:nvPr>
        </p:nvSpPr>
        <p:spPr>
          <a:xfrm>
            <a:off x="762000" y="1403462"/>
            <a:ext cx="4040188" cy="1010880"/>
          </a:xfrm>
        </p:spPr>
        <p:txBody>
          <a:bodyPr>
            <a:normAutofit/>
          </a:bodyPr>
          <a:lstStyle/>
          <a:p>
            <a:r>
              <a:rPr lang="it-IT" dirty="0" err="1">
                <a:latin typeface="Abadi MT Condensed Extra Bold" charset="0"/>
                <a:ea typeface="Abadi MT Condensed Extra Bold" charset="0"/>
                <a:cs typeface="Abadi MT Condensed Extra Bold" charset="0"/>
              </a:rPr>
              <a:t>Old</a:t>
            </a:r>
            <a:r>
              <a:rPr lang="it-IT" dirty="0"/>
              <a:t> </a:t>
            </a:r>
            <a:r>
              <a:rPr lang="it-IT" dirty="0" err="1">
                <a:latin typeface="Abadi MT Condensed Extra Bold" charset="0"/>
                <a:ea typeface="Abadi MT Condensed Extra Bold" charset="0"/>
                <a:cs typeface="Abadi MT Condensed Extra Bold" charset="0"/>
              </a:rPr>
              <a:t>Testament</a:t>
            </a:r>
            <a:r>
              <a:rPr lang="it-IT" dirty="0">
                <a:latin typeface="Abadi MT Condensed Extra Bold" charset="0"/>
                <a:ea typeface="Abadi MT Condensed Extra Bold" charset="0"/>
                <a:cs typeface="Abadi MT Condensed Extra Bold" charset="0"/>
              </a:rPr>
              <a:t> Order</a:t>
            </a:r>
            <a:br>
              <a:rPr lang="it-IT" dirty="0">
                <a:latin typeface="Abadi MT Condensed Extra Bold" charset="0"/>
                <a:ea typeface="Abadi MT Condensed Extra Bold" charset="0"/>
                <a:cs typeface="Abadi MT Condensed Extra Bold" charset="0"/>
              </a:rPr>
            </a:br>
            <a:endParaRPr lang="en-US" dirty="0">
              <a:latin typeface="Abadi MT Condensed Extra Bold" charset="0"/>
              <a:ea typeface="Abadi MT Condensed Extra Bold" charset="0"/>
              <a:cs typeface="Abadi MT Condensed Extra Bold" charset="0"/>
            </a:endParaRPr>
          </a:p>
        </p:txBody>
      </p:sp>
      <p:sp>
        <p:nvSpPr>
          <p:cNvPr id="5" name="Content Placeholder 4"/>
          <p:cNvSpPr>
            <a:spLocks noGrp="1"/>
          </p:cNvSpPr>
          <p:nvPr>
            <p:ph sz="half" idx="2"/>
          </p:nvPr>
        </p:nvSpPr>
        <p:spPr>
          <a:xfrm>
            <a:off x="228600" y="1905000"/>
            <a:ext cx="4268788" cy="4724400"/>
          </a:xfrm>
          <a:solidFill>
            <a:schemeClr val="bg1">
              <a:lumMod val="95000"/>
            </a:schemeClr>
          </a:solidFill>
          <a:ln>
            <a:solidFill>
              <a:schemeClr val="tx1"/>
            </a:solidFill>
          </a:ln>
        </p:spPr>
        <p:txBody>
          <a:bodyPr>
            <a:normAutofit fontScale="55000" lnSpcReduction="20000"/>
          </a:bodyPr>
          <a:lstStyle/>
          <a:p>
            <a:pPr marL="861822" indent="-742950">
              <a:buFont typeface="+mj-lt"/>
              <a:buAutoNum type="arabicPeriod"/>
            </a:pPr>
            <a:r>
              <a:rPr lang="it-IT" sz="3800" b="1" dirty="0"/>
              <a:t>740-690 B.C. Isaiah</a:t>
            </a:r>
          </a:p>
          <a:p>
            <a:pPr marL="861822" indent="-742950">
              <a:buFont typeface="+mj-lt"/>
              <a:buAutoNum type="arabicPeriod"/>
            </a:pPr>
            <a:r>
              <a:rPr lang="it-IT" sz="3800" b="1" dirty="0"/>
              <a:t>627-585 B.C. Jeremiah</a:t>
            </a:r>
          </a:p>
          <a:p>
            <a:pPr marL="861822" indent="-742950">
              <a:buFont typeface="+mj-lt"/>
              <a:buAutoNum type="arabicPeriod"/>
            </a:pPr>
            <a:r>
              <a:rPr lang="it-IT" sz="3800" b="1" dirty="0"/>
              <a:t>585 B.C. Lamentations</a:t>
            </a:r>
          </a:p>
          <a:p>
            <a:pPr marL="861822" indent="-742950">
              <a:buFont typeface="+mj-lt"/>
              <a:buAutoNum type="arabicPeriod"/>
            </a:pPr>
            <a:r>
              <a:rPr lang="it-IT" sz="3800" b="1" dirty="0"/>
              <a:t>592-570 B.C. Ezekiel</a:t>
            </a:r>
          </a:p>
          <a:p>
            <a:pPr marL="861822" indent="-742950">
              <a:buFont typeface="+mj-lt"/>
              <a:buAutoNum type="arabicPeriod"/>
            </a:pPr>
            <a:r>
              <a:rPr lang="it-IT" sz="3800" b="1" dirty="0"/>
              <a:t>606-536 B.C. Daniel</a:t>
            </a:r>
          </a:p>
          <a:p>
            <a:pPr marL="861822" indent="-742950">
              <a:buFont typeface="+mj-lt"/>
              <a:buAutoNum type="arabicPeriod"/>
            </a:pPr>
            <a:r>
              <a:rPr lang="it-IT" sz="3800" b="1" dirty="0"/>
              <a:t>760-710 B.C. Hosea</a:t>
            </a:r>
          </a:p>
          <a:p>
            <a:pPr marL="861822" indent="-742950">
              <a:buFont typeface="+mj-lt"/>
              <a:buAutoNum type="arabicPeriod"/>
            </a:pPr>
            <a:r>
              <a:rPr lang="it-IT" sz="3800" b="1" dirty="0"/>
              <a:t>830 B.C. Joel</a:t>
            </a:r>
          </a:p>
          <a:p>
            <a:pPr marL="861822" indent="-742950">
              <a:buFont typeface="+mj-lt"/>
              <a:buAutoNum type="arabicPeriod"/>
            </a:pPr>
            <a:r>
              <a:rPr lang="it-IT" sz="3800" b="1" dirty="0"/>
              <a:t>760-750 B.C. Amos</a:t>
            </a:r>
          </a:p>
          <a:p>
            <a:pPr marL="861822" indent="-742950">
              <a:buFont typeface="+mj-lt"/>
              <a:buAutoNum type="arabicPeriod"/>
            </a:pPr>
            <a:r>
              <a:rPr lang="it-IT" sz="3800" b="1" dirty="0"/>
              <a:t>845 B.C.? Obadiah</a:t>
            </a:r>
          </a:p>
          <a:p>
            <a:pPr marL="861822" indent="-742950">
              <a:buFont typeface="+mj-lt"/>
              <a:buAutoNum type="arabicPeriod"/>
            </a:pPr>
            <a:r>
              <a:rPr lang="it-IT" sz="3800" b="1" dirty="0"/>
              <a:t>780-750 B.C. Jonah</a:t>
            </a:r>
          </a:p>
          <a:p>
            <a:pPr marL="861822" indent="-742950">
              <a:buFont typeface="+mj-lt"/>
              <a:buAutoNum type="arabicPeriod"/>
            </a:pPr>
            <a:r>
              <a:rPr lang="it-IT" sz="3800" b="1" dirty="0"/>
              <a:t>735-700 B.C. Micah</a:t>
            </a:r>
          </a:p>
          <a:p>
            <a:pPr marL="861822" indent="-742950">
              <a:buFont typeface="+mj-lt"/>
              <a:buAutoNum type="arabicPeriod"/>
            </a:pPr>
            <a:r>
              <a:rPr lang="it-IT" sz="3800" b="1" dirty="0"/>
              <a:t>650-612 B.C. Nahum</a:t>
            </a:r>
          </a:p>
          <a:p>
            <a:pPr marL="861822" indent="-742950">
              <a:buFont typeface="+mj-lt"/>
              <a:buAutoNum type="arabicPeriod"/>
            </a:pPr>
            <a:r>
              <a:rPr lang="it-IT" sz="3800" b="1" dirty="0"/>
              <a:t>612-606 B.C. Habakkuk</a:t>
            </a:r>
          </a:p>
          <a:p>
            <a:pPr marL="861822" indent="-742950">
              <a:buFont typeface="+mj-lt"/>
              <a:buAutoNum type="arabicPeriod"/>
            </a:pPr>
            <a:r>
              <a:rPr lang="it-IT" sz="3800" b="1" dirty="0"/>
              <a:t>525 B.C. Zephaniah</a:t>
            </a:r>
          </a:p>
          <a:p>
            <a:pPr marL="861822" indent="-742950">
              <a:buFont typeface="+mj-lt"/>
              <a:buAutoNum type="arabicPeriod"/>
            </a:pPr>
            <a:r>
              <a:rPr lang="it-IT" sz="3800" b="1" dirty="0"/>
              <a:t>520 B.C. Haggai</a:t>
            </a:r>
          </a:p>
          <a:p>
            <a:pPr marL="861822" indent="-742950">
              <a:buFont typeface="+mj-lt"/>
              <a:buAutoNum type="arabicPeriod"/>
            </a:pPr>
            <a:r>
              <a:rPr lang="it-IT" sz="3800" b="1" dirty="0"/>
              <a:t>520-518 B.C. </a:t>
            </a:r>
            <a:r>
              <a:rPr lang="it-IT" sz="3800" b="1" dirty="0" err="1"/>
              <a:t>Zechariah</a:t>
            </a:r>
            <a:endParaRPr lang="it-IT" sz="3800" b="1" dirty="0"/>
          </a:p>
          <a:p>
            <a:pPr marL="861822" indent="-742950">
              <a:buFont typeface="+mj-lt"/>
              <a:buAutoNum type="arabicPeriod"/>
            </a:pPr>
            <a:r>
              <a:rPr lang="it-IT" sz="3800" b="1" dirty="0"/>
              <a:t>445-425 B.C. Malachi</a:t>
            </a:r>
          </a:p>
          <a:p>
            <a:endParaRPr lang="en-US" dirty="0"/>
          </a:p>
        </p:txBody>
      </p:sp>
      <p:sp>
        <p:nvSpPr>
          <p:cNvPr id="9" name="Text Placeholder 8"/>
          <p:cNvSpPr>
            <a:spLocks noGrp="1"/>
          </p:cNvSpPr>
          <p:nvPr>
            <p:ph type="body" sz="quarter" idx="3"/>
          </p:nvPr>
        </p:nvSpPr>
        <p:spPr>
          <a:xfrm>
            <a:off x="4768849" y="1403462"/>
            <a:ext cx="4041775" cy="715355"/>
          </a:xfrm>
        </p:spPr>
        <p:txBody>
          <a:bodyPr/>
          <a:lstStyle/>
          <a:p>
            <a:r>
              <a:rPr lang="en-US" dirty="0">
                <a:latin typeface="Abadi MT Condensed Extra Bold" charset="0"/>
                <a:ea typeface="Abadi MT Condensed Extra Bold" charset="0"/>
                <a:cs typeface="Abadi MT Condensed Extra Bold" charset="0"/>
              </a:rPr>
              <a:t>CHRONOLOGICAL ORDER</a:t>
            </a:r>
          </a:p>
        </p:txBody>
      </p:sp>
      <p:sp>
        <p:nvSpPr>
          <p:cNvPr id="10" name="Content Placeholder 9"/>
          <p:cNvSpPr>
            <a:spLocks noGrp="1"/>
          </p:cNvSpPr>
          <p:nvPr>
            <p:ph sz="quarter" idx="4"/>
          </p:nvPr>
        </p:nvSpPr>
        <p:spPr>
          <a:xfrm>
            <a:off x="4645025" y="1905000"/>
            <a:ext cx="4346575" cy="4724400"/>
          </a:xfrm>
          <a:solidFill>
            <a:schemeClr val="accent2">
              <a:lumMod val="20000"/>
              <a:lumOff val="80000"/>
            </a:schemeClr>
          </a:solidFill>
          <a:ln>
            <a:solidFill>
              <a:schemeClr val="tx1"/>
            </a:solidFill>
          </a:ln>
        </p:spPr>
        <p:txBody>
          <a:bodyPr>
            <a:normAutofit fontScale="92500" lnSpcReduction="20000"/>
          </a:bodyPr>
          <a:lstStyle/>
          <a:p>
            <a:pPr marL="576072" indent="-457200">
              <a:buFont typeface="+mj-lt"/>
              <a:buAutoNum type="arabicPeriod"/>
            </a:pPr>
            <a:r>
              <a:rPr lang="it-IT" sz="2300" b="1" dirty="0"/>
              <a:t>845 B.C. Obadiah</a:t>
            </a:r>
          </a:p>
          <a:p>
            <a:pPr marL="576072" indent="-457200">
              <a:buFont typeface="+mj-lt"/>
              <a:buAutoNum type="arabicPeriod"/>
            </a:pPr>
            <a:r>
              <a:rPr lang="it-IT" sz="2300" b="1" dirty="0"/>
              <a:t>830 B.C. Joel</a:t>
            </a:r>
          </a:p>
          <a:p>
            <a:pPr marL="576072" indent="-457200">
              <a:buFont typeface="+mj-lt"/>
              <a:buAutoNum type="arabicPeriod"/>
            </a:pPr>
            <a:r>
              <a:rPr lang="it-IT" sz="2300" b="1" dirty="0"/>
              <a:t>780-750 B.C. Jonah</a:t>
            </a:r>
          </a:p>
          <a:p>
            <a:pPr marL="576072" indent="-457200">
              <a:buFont typeface="+mj-lt"/>
              <a:buAutoNum type="arabicPeriod"/>
            </a:pPr>
            <a:r>
              <a:rPr lang="it-IT" sz="2300" b="1" dirty="0"/>
              <a:t>760-750 B.C. Amos</a:t>
            </a:r>
          </a:p>
          <a:p>
            <a:pPr marL="576072" indent="-457200">
              <a:buFont typeface="+mj-lt"/>
              <a:buAutoNum type="arabicPeriod"/>
            </a:pPr>
            <a:r>
              <a:rPr lang="it-IT" sz="2300" b="1" dirty="0"/>
              <a:t>760-710 B.C. Hosea</a:t>
            </a:r>
          </a:p>
          <a:p>
            <a:pPr marL="576072" indent="-457200">
              <a:buFont typeface="+mj-lt"/>
              <a:buAutoNum type="arabicPeriod"/>
            </a:pPr>
            <a:r>
              <a:rPr lang="it-IT" sz="2300" b="1" dirty="0"/>
              <a:t>740-690 B.C. Isaiah</a:t>
            </a:r>
          </a:p>
          <a:p>
            <a:pPr marL="576072" indent="-457200">
              <a:buFont typeface="+mj-lt"/>
              <a:buAutoNum type="arabicPeriod"/>
            </a:pPr>
            <a:r>
              <a:rPr lang="it-IT" sz="2300" b="1" dirty="0"/>
              <a:t>735-700 B.C. Micah</a:t>
            </a:r>
          </a:p>
          <a:p>
            <a:pPr marL="576072" indent="-457200">
              <a:buFont typeface="+mj-lt"/>
              <a:buAutoNum type="arabicPeriod"/>
            </a:pPr>
            <a:r>
              <a:rPr lang="it-IT" sz="2300" b="1" dirty="0"/>
              <a:t>650-612 B.C. Nahum</a:t>
            </a:r>
          </a:p>
          <a:p>
            <a:pPr marL="576072" indent="-457200">
              <a:buFont typeface="+mj-lt"/>
              <a:buAutoNum type="arabicPeriod"/>
            </a:pPr>
            <a:r>
              <a:rPr lang="it-IT" sz="2300" b="1" dirty="0"/>
              <a:t>627-585 B.C. Jeremiah</a:t>
            </a:r>
          </a:p>
          <a:p>
            <a:pPr marL="576072" indent="-457200">
              <a:buFont typeface="+mj-lt"/>
              <a:buAutoNum type="arabicPeriod"/>
            </a:pPr>
            <a:r>
              <a:rPr lang="it-IT" sz="2300" b="1" dirty="0"/>
              <a:t>625 B.C. Zephaniah</a:t>
            </a:r>
          </a:p>
          <a:p>
            <a:pPr marL="576072" indent="-457200">
              <a:buFont typeface="+mj-lt"/>
              <a:buAutoNum type="arabicPeriod"/>
            </a:pPr>
            <a:r>
              <a:rPr lang="it-IT" sz="2300" b="1" dirty="0"/>
              <a:t>612-606 B.C. Habakkuk</a:t>
            </a:r>
          </a:p>
          <a:p>
            <a:pPr marL="576072" indent="-457200">
              <a:buFont typeface="+mj-lt"/>
              <a:buAutoNum type="arabicPeriod"/>
            </a:pPr>
            <a:r>
              <a:rPr lang="it-IT" sz="2300" b="1" dirty="0"/>
              <a:t>606-536 B.C. Daniel</a:t>
            </a:r>
          </a:p>
          <a:p>
            <a:pPr marL="576072" indent="-457200">
              <a:buFont typeface="+mj-lt"/>
              <a:buAutoNum type="arabicPeriod"/>
            </a:pPr>
            <a:r>
              <a:rPr lang="it-IT" sz="2300" b="1" dirty="0"/>
              <a:t>592-570 B.C. Ezekiel</a:t>
            </a:r>
          </a:p>
          <a:p>
            <a:pPr marL="576072" indent="-457200">
              <a:buFont typeface="+mj-lt"/>
              <a:buAutoNum type="arabicPeriod"/>
            </a:pPr>
            <a:r>
              <a:rPr lang="it-IT" sz="2300" b="1" dirty="0"/>
              <a:t>585 B.C. Lamentations</a:t>
            </a:r>
          </a:p>
          <a:p>
            <a:pPr marL="576072" indent="-457200">
              <a:buFont typeface="+mj-lt"/>
              <a:buAutoNum type="arabicPeriod"/>
            </a:pPr>
            <a:r>
              <a:rPr lang="it-IT" sz="2300" b="1" dirty="0"/>
              <a:t>520 B.C. Haggai</a:t>
            </a:r>
          </a:p>
          <a:p>
            <a:pPr marL="576072" indent="-457200">
              <a:buFont typeface="+mj-lt"/>
              <a:buAutoNum type="arabicPeriod"/>
            </a:pPr>
            <a:r>
              <a:rPr lang="it-IT" sz="2300" b="1" dirty="0"/>
              <a:t>520-518 B.C. Zechariah</a:t>
            </a:r>
          </a:p>
          <a:p>
            <a:pPr marL="576072" indent="-457200">
              <a:buFont typeface="+mj-lt"/>
              <a:buAutoNum type="arabicPeriod"/>
            </a:pPr>
            <a:r>
              <a:rPr lang="it-IT" sz="2300" b="1" dirty="0"/>
              <a:t>445-425 B.C. Malachi</a:t>
            </a:r>
          </a:p>
          <a:p>
            <a:endParaRPr lang="en-US" dirty="0"/>
          </a:p>
        </p:txBody>
      </p:sp>
    </p:spTree>
    <p:extLst>
      <p:ext uri="{BB962C8B-B14F-4D97-AF65-F5344CB8AC3E}">
        <p14:creationId xmlns:p14="http://schemas.microsoft.com/office/powerpoint/2010/main" val="82510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6B8AD1-D7E3-8344-A76C-A2857B60EC6D}"/>
              </a:ext>
            </a:extLst>
          </p:cNvPr>
          <p:cNvSpPr>
            <a:spLocks noGrp="1"/>
          </p:cNvSpPr>
          <p:nvPr>
            <p:ph type="title"/>
          </p:nvPr>
        </p:nvSpPr>
        <p:spPr/>
        <p:txBody>
          <a:bodyPr>
            <a:normAutofit/>
          </a:bodyPr>
          <a:lstStyle/>
          <a:p>
            <a:r>
              <a:rPr lang="en-US" sz="3200" dirty="0">
                <a:solidFill>
                  <a:schemeClr val="accent4"/>
                </a:solidFill>
              </a:rPr>
              <a:t>Samuel, leader in </a:t>
            </a:r>
            <a:r>
              <a:rPr lang="en-US" sz="3200" dirty="0" err="1">
                <a:solidFill>
                  <a:schemeClr val="accent4"/>
                </a:solidFill>
              </a:rPr>
              <a:t>transiti</a:t>
            </a:r>
            <a:endParaRPr lang="en-US" sz="3200" dirty="0">
              <a:solidFill>
                <a:schemeClr val="accent4"/>
              </a:solidFill>
            </a:endParaRPr>
          </a:p>
        </p:txBody>
      </p:sp>
      <p:sp>
        <p:nvSpPr>
          <p:cNvPr id="8" name="Content Placeholder 7">
            <a:extLst>
              <a:ext uri="{FF2B5EF4-FFF2-40B4-BE49-F238E27FC236}">
                <a16:creationId xmlns:a16="http://schemas.microsoft.com/office/drawing/2014/main" id="{C3711D59-8B50-8645-B13B-0718607914C4}"/>
              </a:ext>
            </a:extLst>
          </p:cNvPr>
          <p:cNvSpPr>
            <a:spLocks noGrp="1"/>
          </p:cNvSpPr>
          <p:nvPr>
            <p:ph idx="1"/>
          </p:nvPr>
        </p:nvSpPr>
        <p:spPr>
          <a:xfrm>
            <a:off x="255494" y="1707776"/>
            <a:ext cx="8659906" cy="4693024"/>
          </a:xfrm>
        </p:spPr>
        <p:txBody>
          <a:bodyPr>
            <a:normAutofit/>
          </a:bodyPr>
          <a:lstStyle/>
          <a:p>
            <a:pPr marL="118872" indent="0">
              <a:buNone/>
            </a:pPr>
            <a:r>
              <a:rPr lang="en-US" sz="2200" dirty="0"/>
              <a:t>“The transition from the dark and chaotic days of the Judges to the glorious era of the Kings was not a sudden nor an accidental one.  It came gradually and was effected largely through the life  and influence of one man, Samuel.  He is called by some the last of the Judges.  Others think of him as the first big figure in the new era.  Really he was both.  He spanned the chasm between the two, closing one period and opening another.  He rendered a very valuable service to his nation. In many respects he was the greatest leader between Moses and David.” --- Hester, Heart of Hebrew History, page 166.   </a:t>
            </a:r>
          </a:p>
        </p:txBody>
      </p:sp>
    </p:spTree>
    <p:extLst>
      <p:ext uri="{BB962C8B-B14F-4D97-AF65-F5344CB8AC3E}">
        <p14:creationId xmlns:p14="http://schemas.microsoft.com/office/powerpoint/2010/main" val="1859874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6B8AD1-D7E3-8344-A76C-A2857B60EC6D}"/>
              </a:ext>
            </a:extLst>
          </p:cNvPr>
          <p:cNvSpPr>
            <a:spLocks noGrp="1"/>
          </p:cNvSpPr>
          <p:nvPr>
            <p:ph type="title"/>
          </p:nvPr>
        </p:nvSpPr>
        <p:spPr/>
        <p:txBody>
          <a:bodyPr>
            <a:normAutofit/>
          </a:bodyPr>
          <a:lstStyle/>
          <a:p>
            <a:r>
              <a:rPr lang="en-US" sz="3200" dirty="0">
                <a:solidFill>
                  <a:schemeClr val="accent4"/>
                </a:solidFill>
              </a:rPr>
              <a:t>Introduction --- Transition Time</a:t>
            </a:r>
          </a:p>
        </p:txBody>
      </p:sp>
      <p:sp>
        <p:nvSpPr>
          <p:cNvPr id="8" name="Content Placeholder 7">
            <a:extLst>
              <a:ext uri="{FF2B5EF4-FFF2-40B4-BE49-F238E27FC236}">
                <a16:creationId xmlns:a16="http://schemas.microsoft.com/office/drawing/2014/main" id="{C3711D59-8B50-8645-B13B-0718607914C4}"/>
              </a:ext>
            </a:extLst>
          </p:cNvPr>
          <p:cNvSpPr>
            <a:spLocks noGrp="1"/>
          </p:cNvSpPr>
          <p:nvPr>
            <p:ph idx="1"/>
          </p:nvPr>
        </p:nvSpPr>
        <p:spPr>
          <a:xfrm>
            <a:off x="255494" y="1707776"/>
            <a:ext cx="8659906" cy="4693024"/>
          </a:xfrm>
        </p:spPr>
        <p:txBody>
          <a:bodyPr>
            <a:normAutofit/>
          </a:bodyPr>
          <a:lstStyle/>
          <a:p>
            <a:pPr marL="118872" indent="0">
              <a:buNone/>
            </a:pPr>
            <a:r>
              <a:rPr lang="en-US" sz="2400" dirty="0"/>
              <a:t>”With the period of the Judges coming to a close, attention now focuses upon a person of unique status.  Born in response to his barren mother’s prayers, Samuel is the last of Israel’s judges, one of its many prophets, and the anointer of its first king….The record of this 465-year period of the kings is contained principally in the books of 1 and 2 Samuel, 1 and 2 Kings, and 1 and 2 Chronicles.  As the record unfolds, the monarchy, will both thrive and suffer three major kings, then divide into two smaller kingdoms ruled by a succession of kings---some good, but many more bad---before God’s people are overthrown and taken into captivity by foreign powers”</a:t>
            </a:r>
            <a:r>
              <a:rPr lang="en-US" sz="2200" dirty="0"/>
              <a:t> </a:t>
            </a:r>
            <a:r>
              <a:rPr lang="en-US" sz="1600" dirty="0"/>
              <a:t>--- F. </a:t>
            </a:r>
            <a:r>
              <a:rPr lang="en-US" sz="1600" dirty="0" err="1"/>
              <a:t>LaGard</a:t>
            </a:r>
            <a:r>
              <a:rPr lang="en-US" sz="1600" dirty="0"/>
              <a:t> Smith, The Narrative Bible, page 384</a:t>
            </a:r>
            <a:endParaRPr lang="en-US" sz="2200" dirty="0"/>
          </a:p>
        </p:txBody>
      </p:sp>
    </p:spTree>
    <p:extLst>
      <p:ext uri="{BB962C8B-B14F-4D97-AF65-F5344CB8AC3E}">
        <p14:creationId xmlns:p14="http://schemas.microsoft.com/office/powerpoint/2010/main" val="113922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6B8AD1-D7E3-8344-A76C-A2857B60EC6D}"/>
              </a:ext>
            </a:extLst>
          </p:cNvPr>
          <p:cNvSpPr>
            <a:spLocks noGrp="1"/>
          </p:cNvSpPr>
          <p:nvPr>
            <p:ph type="title"/>
          </p:nvPr>
        </p:nvSpPr>
        <p:spPr>
          <a:xfrm>
            <a:off x="134471" y="201706"/>
            <a:ext cx="8659906" cy="1206469"/>
          </a:xfrm>
        </p:spPr>
        <p:txBody>
          <a:bodyPr>
            <a:normAutofit/>
          </a:bodyPr>
          <a:lstStyle/>
          <a:p>
            <a:r>
              <a:rPr lang="en-US" sz="3200" dirty="0">
                <a:solidFill>
                  <a:schemeClr val="accent4"/>
                </a:solidFill>
              </a:rPr>
              <a:t>Introduction --- A Significant Change in Hebrew Life</a:t>
            </a:r>
          </a:p>
        </p:txBody>
      </p:sp>
      <p:sp>
        <p:nvSpPr>
          <p:cNvPr id="8" name="Content Placeholder 7">
            <a:extLst>
              <a:ext uri="{FF2B5EF4-FFF2-40B4-BE49-F238E27FC236}">
                <a16:creationId xmlns:a16="http://schemas.microsoft.com/office/drawing/2014/main" id="{C3711D59-8B50-8645-B13B-0718607914C4}"/>
              </a:ext>
            </a:extLst>
          </p:cNvPr>
          <p:cNvSpPr>
            <a:spLocks noGrp="1"/>
          </p:cNvSpPr>
          <p:nvPr>
            <p:ph idx="1"/>
          </p:nvPr>
        </p:nvSpPr>
        <p:spPr>
          <a:xfrm>
            <a:off x="255494" y="1707776"/>
            <a:ext cx="8659906" cy="4693024"/>
          </a:xfrm>
        </p:spPr>
        <p:txBody>
          <a:bodyPr>
            <a:normAutofit/>
          </a:bodyPr>
          <a:lstStyle/>
          <a:p>
            <a:pPr marL="118872" indent="0">
              <a:buNone/>
            </a:pPr>
            <a:r>
              <a:rPr lang="en-US" sz="2200" dirty="0"/>
              <a:t>“The period which we are now to consider covers something more than one hundred years.  It began with the closing years of the Judges and terminated with the death of Solomon around 950 B.C.  Its significance, however, is out of all proportion to its length.  During this period of life of the Hebrew nation underwent a very radical change.  In the beginning they were a group of scattered and unorganized tribes, having but little vital connection with each other, living almost as separate peoples.  At the death of Solomon the Hebrew nation had attained its highest rank as a nation of wealth and fame.  All areas of life --- economic, educational, political, social, and religious --- were genuinely affected and altered during this time.”  --- Hester, The Heart of Hebrew History, page 165.    </a:t>
            </a:r>
          </a:p>
        </p:txBody>
      </p:sp>
    </p:spTree>
    <p:extLst>
      <p:ext uri="{BB962C8B-B14F-4D97-AF65-F5344CB8AC3E}">
        <p14:creationId xmlns:p14="http://schemas.microsoft.com/office/powerpoint/2010/main" val="224244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6B8AD1-D7E3-8344-A76C-A2857B60EC6D}"/>
              </a:ext>
            </a:extLst>
          </p:cNvPr>
          <p:cNvSpPr>
            <a:spLocks noGrp="1"/>
          </p:cNvSpPr>
          <p:nvPr>
            <p:ph type="title"/>
          </p:nvPr>
        </p:nvSpPr>
        <p:spPr/>
        <p:txBody>
          <a:bodyPr>
            <a:normAutofit/>
          </a:bodyPr>
          <a:lstStyle/>
          <a:p>
            <a:r>
              <a:rPr lang="en-US" sz="3200" dirty="0">
                <a:solidFill>
                  <a:schemeClr val="accent4"/>
                </a:solidFill>
              </a:rPr>
              <a:t>The Reign of Saul</a:t>
            </a:r>
          </a:p>
        </p:txBody>
      </p:sp>
      <p:sp>
        <p:nvSpPr>
          <p:cNvPr id="8" name="Content Placeholder 7">
            <a:extLst>
              <a:ext uri="{FF2B5EF4-FFF2-40B4-BE49-F238E27FC236}">
                <a16:creationId xmlns:a16="http://schemas.microsoft.com/office/drawing/2014/main" id="{C3711D59-8B50-8645-B13B-0718607914C4}"/>
              </a:ext>
            </a:extLst>
          </p:cNvPr>
          <p:cNvSpPr>
            <a:spLocks noGrp="1"/>
          </p:cNvSpPr>
          <p:nvPr>
            <p:ph idx="1"/>
          </p:nvPr>
        </p:nvSpPr>
        <p:spPr>
          <a:xfrm>
            <a:off x="255494" y="1707776"/>
            <a:ext cx="8659906" cy="4693024"/>
          </a:xfrm>
        </p:spPr>
        <p:txBody>
          <a:bodyPr>
            <a:normAutofit fontScale="92500"/>
          </a:bodyPr>
          <a:lstStyle/>
          <a:p>
            <a:pPr marL="118872" indent="0">
              <a:buNone/>
            </a:pPr>
            <a:r>
              <a:rPr lang="en-US" sz="2200" dirty="0"/>
              <a:t>“As Samuel grew older there developed a new nation among the people, a desire and even a demand for a change in government which would provide for them a king.  There were several reasons for this. Samuel had two sons who proved disappointing to their father and to the nation.  The nations bordering on on Israel now gave signs of renewed uprisings to threaten the life of the people.  The Philistines on the west and the Ammonites from the east of the Jordan were particularly threatening.  The leading men of Israel felt that their security demanded a strong military leader.  There was an urgent demand for a king who could lead their forces to battle and who could be welcomed with lavish Oriental display upon his victorious return from battle.  Finally, they wanted a king in order to be like other nations. Already the pomp and splendor of an Oriental court was making an appeal to them.  In this they forgot that Jehovah was really their king which arrangement should have been sufficient for their needs.  </a:t>
            </a:r>
          </a:p>
          <a:p>
            <a:pPr marL="118872" indent="0">
              <a:buNone/>
            </a:pPr>
            <a:r>
              <a:rPr lang="en-US" sz="2200" dirty="0"/>
              <a:t> --- Hester, Heart of Hebrew History, page 169.  </a:t>
            </a:r>
          </a:p>
        </p:txBody>
      </p:sp>
    </p:spTree>
    <p:extLst>
      <p:ext uri="{BB962C8B-B14F-4D97-AF65-F5344CB8AC3E}">
        <p14:creationId xmlns:p14="http://schemas.microsoft.com/office/powerpoint/2010/main" val="1113410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5376</Words>
  <Application>Microsoft Macintosh PowerPoint</Application>
  <PresentationFormat>On-screen Show (4:3)</PresentationFormat>
  <Paragraphs>331</Paragraphs>
  <Slides>19</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Abadi MT Condensed Extra Bold</vt:lpstr>
      <vt:lpstr>Arial</vt:lpstr>
      <vt:lpstr>Arial Black</vt:lpstr>
      <vt:lpstr>Arial Narrow</vt:lpstr>
      <vt:lpstr>Calibri</vt:lpstr>
      <vt:lpstr>Calibri Light</vt:lpstr>
      <vt:lpstr>Corbel</vt:lpstr>
      <vt:lpstr>system-ui</vt:lpstr>
      <vt:lpstr>Wingdings</vt:lpstr>
      <vt:lpstr>Wingdings 2</vt:lpstr>
      <vt:lpstr>Wingdings 3</vt:lpstr>
      <vt:lpstr>Office Theme</vt:lpstr>
      <vt:lpstr>Symphony of the Scriptures</vt:lpstr>
      <vt:lpstr>1 Samuel</vt:lpstr>
      <vt:lpstr>PowerPoint Presentation</vt:lpstr>
      <vt:lpstr> Kings Before Division of Kingdom (1 &amp; 2 Samuel) </vt:lpstr>
      <vt:lpstr>Prophets in Old Testament (Hester)</vt:lpstr>
      <vt:lpstr>Samuel, leader in transiti</vt:lpstr>
      <vt:lpstr>Introduction --- Transition Time</vt:lpstr>
      <vt:lpstr>Introduction --- A Significant Change in Hebrew Life</vt:lpstr>
      <vt:lpstr>The Reign of Saul</vt:lpstr>
      <vt:lpstr>PowerPoint Presentation</vt:lpstr>
      <vt:lpstr>Who wrote the book?</vt:lpstr>
      <vt:lpstr>Where are we?</vt:lpstr>
      <vt:lpstr>Why is 1 Samuel so important?</vt:lpstr>
      <vt:lpstr>What's the point?</vt:lpstr>
      <vt:lpstr>How do I apply this?</vt:lpstr>
      <vt:lpstr>Brief Outline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Symphony of the Scriptures</dc:title>
  <cp:lastModifiedBy>Ross Fink</cp:lastModifiedBy>
  <cp:revision>15</cp:revision>
  <dcterms:modified xsi:type="dcterms:W3CDTF">2022-12-28T19:05:56Z</dcterms:modified>
</cp:coreProperties>
</file>